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1"/>
  </p:notesMasterIdLst>
  <p:sldIdLst>
    <p:sldId id="593" r:id="rId2"/>
    <p:sldId id="418" r:id="rId3"/>
    <p:sldId id="419" r:id="rId4"/>
    <p:sldId id="313" r:id="rId5"/>
    <p:sldId id="586" r:id="rId6"/>
    <p:sldId id="587" r:id="rId7"/>
    <p:sldId id="416" r:id="rId8"/>
    <p:sldId id="409" r:id="rId9"/>
    <p:sldId id="588" r:id="rId10"/>
    <p:sldId id="589" r:id="rId11"/>
    <p:sldId id="302" r:id="rId12"/>
    <p:sldId id="303" r:id="rId13"/>
    <p:sldId id="590" r:id="rId14"/>
    <p:sldId id="591" r:id="rId15"/>
    <p:sldId id="592" r:id="rId16"/>
    <p:sldId id="497" r:id="rId17"/>
    <p:sldId id="283" r:id="rId18"/>
    <p:sldId id="408" r:id="rId19"/>
    <p:sldId id="41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1081" autoAdjust="0"/>
  </p:normalViewPr>
  <p:slideViewPr>
    <p:cSldViewPr snapToGrid="0" snapToObjects="1">
      <p:cViewPr varScale="1">
        <p:scale>
          <a:sx n="92" d="100"/>
          <a:sy n="92" d="100"/>
        </p:scale>
        <p:origin x="21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D4D2FF1-4EFD-4268-AECA-75789623F6CE}">
      <dgm:prSet/>
      <dgm:spPr/>
      <dgm:t>
        <a:bodyPr/>
        <a:lstStyle/>
        <a:p>
          <a:r>
            <a:rPr lang="en-US"/>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6FCF9DA8-3981-4133-948E-084B89A2429C}" type="pres">
      <dgm:prSet presAssocID="{39ED9666-54AA-4613-83F6-B644F2C703C0}" presName="root" presStyleCnt="0">
        <dgm:presLayoutVars>
          <dgm:dir/>
          <dgm:resizeHandles val="exact"/>
        </dgm:presLayoutVars>
      </dgm:prSet>
      <dgm:spPr/>
    </dgm:pt>
    <dgm:pt modelId="{D755D0E2-C9D0-4684-BB01-A6F9148C3274}" type="pres">
      <dgm:prSet presAssocID="{5D4D2FF1-4EFD-4268-AECA-75789623F6CE}" presName="compNode" presStyleCnt="0"/>
      <dgm:spPr/>
    </dgm:pt>
    <dgm:pt modelId="{125604F3-503C-445C-8C18-1653CC546A98}" type="pres">
      <dgm:prSet presAssocID="{5D4D2FF1-4EFD-4268-AECA-75789623F6CE}" presName="bgRect" presStyleLbl="bgShp" presStyleIdx="0" presStyleCnt="2"/>
      <dgm:spPr/>
    </dgm:pt>
    <dgm:pt modelId="{D6CCF644-278C-428B-BC36-EFA7EE323716}" type="pres">
      <dgm:prSet presAssocID="{5D4D2FF1-4EFD-4268-AECA-75789623F6C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A3F5F022-A704-4E40-B615-05D4DEE8E4E1}" type="pres">
      <dgm:prSet presAssocID="{5D4D2FF1-4EFD-4268-AECA-75789623F6CE}" presName="spaceRect" presStyleCnt="0"/>
      <dgm:spPr/>
    </dgm:pt>
    <dgm:pt modelId="{B4376B19-85DD-4276-8386-4CFFEDA7ED39}" type="pres">
      <dgm:prSet presAssocID="{5D4D2FF1-4EFD-4268-AECA-75789623F6CE}" presName="parTx" presStyleLbl="revTx" presStyleIdx="0" presStyleCnt="2">
        <dgm:presLayoutVars>
          <dgm:chMax val="0"/>
          <dgm:chPref val="0"/>
        </dgm:presLayoutVars>
      </dgm:prSet>
      <dgm:spPr/>
    </dgm:pt>
    <dgm:pt modelId="{47496FFB-36D0-486C-9538-2B3CC55EFFA7}" type="pres">
      <dgm:prSet presAssocID="{B2C9D563-69DF-4BC1-B01D-ED43DFC2D8E7}" presName="sibTrans" presStyleCnt="0"/>
      <dgm:spPr/>
    </dgm:pt>
    <dgm:pt modelId="{16B5B3B4-C245-43A6-9683-1A130B1964CB}" type="pres">
      <dgm:prSet presAssocID="{E136AAC1-DABD-4CF9-8ACC-434B9CDE210D}" presName="compNode" presStyleCnt="0"/>
      <dgm:spPr/>
    </dgm:pt>
    <dgm:pt modelId="{D98DA03A-7B88-448B-B91B-33799B6E1F35}" type="pres">
      <dgm:prSet presAssocID="{E136AAC1-DABD-4CF9-8ACC-434B9CDE210D}" presName="bgRect" presStyleLbl="bgShp" presStyleIdx="1" presStyleCnt="2"/>
      <dgm:spPr/>
    </dgm:pt>
    <dgm:pt modelId="{45830724-B354-4C8B-BAAB-D75808951243}" type="pres">
      <dgm:prSet presAssocID="{E136AAC1-DABD-4CF9-8ACC-434B9CDE21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0042CAB6-0215-419D-B8F0-580A6E575530}" type="pres">
      <dgm:prSet presAssocID="{E136AAC1-DABD-4CF9-8ACC-434B9CDE210D}" presName="spaceRect" presStyleCnt="0"/>
      <dgm:spPr/>
    </dgm:pt>
    <dgm:pt modelId="{366FE7FB-D957-4A88-8FD5-9EB0181BB871}" type="pres">
      <dgm:prSet presAssocID="{E136AAC1-DABD-4CF9-8ACC-434B9CDE210D}" presName="parTx" presStyleLbl="revTx" presStyleIdx="1" presStyleCnt="2">
        <dgm:presLayoutVars>
          <dgm:chMax val="0"/>
          <dgm:chPref val="0"/>
        </dgm:presLayoutVars>
      </dgm:prSet>
      <dgm:spPr/>
    </dgm:pt>
  </dgm:ptLst>
  <dgm:cxnLst>
    <dgm:cxn modelId="{B7E0E461-CCC0-AE4A-B0AA-43780B617B52}" type="presOf" srcId="{5D4D2FF1-4EFD-4268-AECA-75789623F6CE}" destId="{B4376B19-85DD-4276-8386-4CFFEDA7ED39}" srcOrd="0" destOrd="0" presId="urn:microsoft.com/office/officeart/2018/2/layout/IconVerticalSolidList"/>
    <dgm:cxn modelId="{4AF48966-2A00-4252-85AF-3A06B844CE2B}" srcId="{39ED9666-54AA-4613-83F6-B644F2C703C0}" destId="{E136AAC1-DABD-4CF9-8ACC-434B9CDE210D}" srcOrd="1" destOrd="0" parTransId="{B75F77FE-DD2D-435B-BD20-3B6BA95D6C76}" sibTransId="{DC88A4A7-3CCD-48DE-9782-BBD8E21AB6D9}"/>
    <dgm:cxn modelId="{35BC3751-4984-0245-93A0-36936B4C8C0D}" type="presOf" srcId="{39ED9666-54AA-4613-83F6-B644F2C703C0}" destId="{6FCF9DA8-3981-4133-948E-084B89A2429C}" srcOrd="0" destOrd="0" presId="urn:microsoft.com/office/officeart/2018/2/layout/IconVerticalSolidList"/>
    <dgm:cxn modelId="{D7547C7F-BE21-462F-8F68-0098AA41AB76}" srcId="{39ED9666-54AA-4613-83F6-B644F2C703C0}" destId="{5D4D2FF1-4EFD-4268-AECA-75789623F6CE}" srcOrd="0" destOrd="0" parTransId="{6757A924-97E8-46B2-A6C2-2B26429F0D1A}" sibTransId="{B2C9D563-69DF-4BC1-B01D-ED43DFC2D8E7}"/>
    <dgm:cxn modelId="{7A0913D6-C0A8-E649-A553-7CC35ABC7CA0}" type="presOf" srcId="{E136AAC1-DABD-4CF9-8ACC-434B9CDE210D}" destId="{366FE7FB-D957-4A88-8FD5-9EB0181BB871}" srcOrd="0" destOrd="0" presId="urn:microsoft.com/office/officeart/2018/2/layout/IconVerticalSolidList"/>
    <dgm:cxn modelId="{09D222C1-4C4F-4C41-8F16-26BEBF7251C7}" type="presParOf" srcId="{6FCF9DA8-3981-4133-948E-084B89A2429C}" destId="{D755D0E2-C9D0-4684-BB01-A6F9148C3274}" srcOrd="0" destOrd="0" presId="urn:microsoft.com/office/officeart/2018/2/layout/IconVerticalSolidList"/>
    <dgm:cxn modelId="{E703BC35-AE89-F041-9571-693CD88A9827}" type="presParOf" srcId="{D755D0E2-C9D0-4684-BB01-A6F9148C3274}" destId="{125604F3-503C-445C-8C18-1653CC546A98}" srcOrd="0" destOrd="0" presId="urn:microsoft.com/office/officeart/2018/2/layout/IconVerticalSolidList"/>
    <dgm:cxn modelId="{7F5EC875-26B4-FC4A-9DE2-1BC42586B957}" type="presParOf" srcId="{D755D0E2-C9D0-4684-BB01-A6F9148C3274}" destId="{D6CCF644-278C-428B-BC36-EFA7EE323716}" srcOrd="1" destOrd="0" presId="urn:microsoft.com/office/officeart/2018/2/layout/IconVerticalSolidList"/>
    <dgm:cxn modelId="{06C36A9D-B35E-B24B-9065-5567288BB544}" type="presParOf" srcId="{D755D0E2-C9D0-4684-BB01-A6F9148C3274}" destId="{A3F5F022-A704-4E40-B615-05D4DEE8E4E1}" srcOrd="2" destOrd="0" presId="urn:microsoft.com/office/officeart/2018/2/layout/IconVerticalSolidList"/>
    <dgm:cxn modelId="{4A08808F-7A47-EC4E-BF77-7C2B9B1F8600}" type="presParOf" srcId="{D755D0E2-C9D0-4684-BB01-A6F9148C3274}" destId="{B4376B19-85DD-4276-8386-4CFFEDA7ED39}" srcOrd="3" destOrd="0" presId="urn:microsoft.com/office/officeart/2018/2/layout/IconVerticalSolidList"/>
    <dgm:cxn modelId="{D10D88DB-57CC-2B40-BE00-571B438818D5}" type="presParOf" srcId="{6FCF9DA8-3981-4133-948E-084B89A2429C}" destId="{47496FFB-36D0-486C-9538-2B3CC55EFFA7}" srcOrd="1" destOrd="0" presId="urn:microsoft.com/office/officeart/2018/2/layout/IconVerticalSolidList"/>
    <dgm:cxn modelId="{D323933D-595E-014A-86C5-9A5242CE19E6}" type="presParOf" srcId="{6FCF9DA8-3981-4133-948E-084B89A2429C}" destId="{16B5B3B4-C245-43A6-9683-1A130B1964CB}" srcOrd="2" destOrd="0" presId="urn:microsoft.com/office/officeart/2018/2/layout/IconVerticalSolidList"/>
    <dgm:cxn modelId="{1F1070B6-341E-7C40-BE6D-3EAB32C88E34}" type="presParOf" srcId="{16B5B3B4-C245-43A6-9683-1A130B1964CB}" destId="{D98DA03A-7B88-448B-B91B-33799B6E1F35}" srcOrd="0" destOrd="0" presId="urn:microsoft.com/office/officeart/2018/2/layout/IconVerticalSolidList"/>
    <dgm:cxn modelId="{8B44A86F-5533-124E-A279-8AEA63AC7A3F}" type="presParOf" srcId="{16B5B3B4-C245-43A6-9683-1A130B1964CB}" destId="{45830724-B354-4C8B-BAAB-D75808951243}" srcOrd="1" destOrd="0" presId="urn:microsoft.com/office/officeart/2018/2/layout/IconVerticalSolidList"/>
    <dgm:cxn modelId="{7BD5683B-57B8-3F49-991E-7D75765FE37A}" type="presParOf" srcId="{16B5B3B4-C245-43A6-9683-1A130B1964CB}" destId="{0042CAB6-0215-419D-B8F0-580A6E575530}" srcOrd="2" destOrd="0" presId="urn:microsoft.com/office/officeart/2018/2/layout/IconVerticalSolidList"/>
    <dgm:cxn modelId="{FA3303B2-73F0-F44F-BD18-3D2240FDC132}" type="presParOf" srcId="{16B5B3B4-C245-43A6-9683-1A130B1964CB}" destId="{366FE7FB-D957-4A88-8FD5-9EB0181BB87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EE65B-867E-4004-BF32-9909B84092E6}"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E54357EC-4D41-435F-8386-2CE0F05F3315}">
      <dgm:prSet/>
      <dgm:spPr/>
      <dgm:t>
        <a:bodyPr/>
        <a:lstStyle/>
        <a:p>
          <a:pPr>
            <a:lnSpc>
              <a:spcPct val="100000"/>
            </a:lnSpc>
          </a:pPr>
          <a:r>
            <a:rPr lang="en-US"/>
            <a:t>Greater resilience leads to improved learning and academic achievement.</a:t>
          </a:r>
        </a:p>
      </dgm:t>
    </dgm:pt>
    <dgm:pt modelId="{1A10BA49-14F5-445E-8567-7A24105024CA}" type="parTrans" cxnId="{B22B3639-D4F2-4977-8AA6-BD0AF9AC147D}">
      <dgm:prSet/>
      <dgm:spPr/>
      <dgm:t>
        <a:bodyPr/>
        <a:lstStyle/>
        <a:p>
          <a:endParaRPr lang="en-US"/>
        </a:p>
      </dgm:t>
    </dgm:pt>
    <dgm:pt modelId="{5EE82B5B-D0F7-4F47-82C4-50FD2B50DB1B}" type="sibTrans" cxnId="{B22B3639-D4F2-4977-8AA6-BD0AF9AC147D}">
      <dgm:prSet/>
      <dgm:spPr/>
      <dgm:t>
        <a:bodyPr/>
        <a:lstStyle/>
        <a:p>
          <a:pPr>
            <a:lnSpc>
              <a:spcPct val="100000"/>
            </a:lnSpc>
          </a:pPr>
          <a:endParaRPr lang="en-US"/>
        </a:p>
      </dgm:t>
    </dgm:pt>
    <dgm:pt modelId="{54594E32-8394-4A5C-808B-F39FE13B2D1B}">
      <dgm:prSet/>
      <dgm:spPr/>
      <dgm:t>
        <a:bodyPr/>
        <a:lstStyle/>
        <a:p>
          <a:pPr>
            <a:lnSpc>
              <a:spcPct val="100000"/>
            </a:lnSpc>
          </a:pPr>
          <a:r>
            <a:rPr lang="en-US"/>
            <a:t>Resilience is related to lower absences from work or school due to sickness.</a:t>
          </a:r>
        </a:p>
      </dgm:t>
    </dgm:pt>
    <dgm:pt modelId="{3383AFD5-DC3C-4261-A479-C768991260C8}" type="parTrans" cxnId="{5A1E19DA-1B31-40EC-916B-6E11C9FE6FBA}">
      <dgm:prSet/>
      <dgm:spPr/>
      <dgm:t>
        <a:bodyPr/>
        <a:lstStyle/>
        <a:p>
          <a:endParaRPr lang="en-US"/>
        </a:p>
      </dgm:t>
    </dgm:pt>
    <dgm:pt modelId="{3E9707B0-6097-4E3F-B925-6615E5C4DC01}" type="sibTrans" cxnId="{5A1E19DA-1B31-40EC-916B-6E11C9FE6FBA}">
      <dgm:prSet/>
      <dgm:spPr/>
      <dgm:t>
        <a:bodyPr/>
        <a:lstStyle/>
        <a:p>
          <a:pPr>
            <a:lnSpc>
              <a:spcPct val="100000"/>
            </a:lnSpc>
          </a:pPr>
          <a:endParaRPr lang="en-US"/>
        </a:p>
      </dgm:t>
    </dgm:pt>
    <dgm:pt modelId="{BEFD61A4-BE89-4986-8314-53AEEF6660D7}">
      <dgm:prSet/>
      <dgm:spPr/>
      <dgm:t>
        <a:bodyPr/>
        <a:lstStyle/>
        <a:p>
          <a:pPr>
            <a:lnSpc>
              <a:spcPct val="100000"/>
            </a:lnSpc>
          </a:pPr>
          <a:r>
            <a:rPr lang="en-US"/>
            <a:t>It contributes to reduced risk-taking behaviors including excessive drinking, smoking, and use of drugs.</a:t>
          </a:r>
        </a:p>
      </dgm:t>
    </dgm:pt>
    <dgm:pt modelId="{A3A2F1E0-AE8A-4709-9E4A-270B2494EEBA}" type="parTrans" cxnId="{09DD9364-232F-4D54-88E7-75DE6D0DE231}">
      <dgm:prSet/>
      <dgm:spPr/>
      <dgm:t>
        <a:bodyPr/>
        <a:lstStyle/>
        <a:p>
          <a:endParaRPr lang="en-US"/>
        </a:p>
      </dgm:t>
    </dgm:pt>
    <dgm:pt modelId="{F10C6CC7-763C-45A4-9611-6BDDE7EA36A3}" type="sibTrans" cxnId="{09DD9364-232F-4D54-88E7-75DE6D0DE231}">
      <dgm:prSet/>
      <dgm:spPr/>
      <dgm:t>
        <a:bodyPr/>
        <a:lstStyle/>
        <a:p>
          <a:pPr>
            <a:lnSpc>
              <a:spcPct val="100000"/>
            </a:lnSpc>
          </a:pPr>
          <a:endParaRPr lang="en-US"/>
        </a:p>
      </dgm:t>
    </dgm:pt>
    <dgm:pt modelId="{9F6CB59D-0123-4306-9613-FBCF0651EEAE}">
      <dgm:prSet/>
      <dgm:spPr/>
      <dgm:t>
        <a:bodyPr/>
        <a:lstStyle/>
        <a:p>
          <a:pPr>
            <a:lnSpc>
              <a:spcPct val="100000"/>
            </a:lnSpc>
          </a:pPr>
          <a:r>
            <a:rPr lang="en-US"/>
            <a:t>Those with greater resilience tend to be more involved in the community and/or family activities.</a:t>
          </a:r>
        </a:p>
      </dgm:t>
    </dgm:pt>
    <dgm:pt modelId="{9112763F-1A7E-4F60-BA6A-8ACD20B5ADF7}" type="parTrans" cxnId="{1C0B3E8D-32B0-487B-902B-193FD460B27F}">
      <dgm:prSet/>
      <dgm:spPr/>
      <dgm:t>
        <a:bodyPr/>
        <a:lstStyle/>
        <a:p>
          <a:endParaRPr lang="en-US"/>
        </a:p>
      </dgm:t>
    </dgm:pt>
    <dgm:pt modelId="{A10F13FC-566C-4BE1-A8AA-133B02048A6F}" type="sibTrans" cxnId="{1C0B3E8D-32B0-487B-902B-193FD460B27F}">
      <dgm:prSet/>
      <dgm:spPr/>
      <dgm:t>
        <a:bodyPr/>
        <a:lstStyle/>
        <a:p>
          <a:pPr>
            <a:lnSpc>
              <a:spcPct val="100000"/>
            </a:lnSpc>
          </a:pPr>
          <a:endParaRPr lang="en-US"/>
        </a:p>
      </dgm:t>
    </dgm:pt>
    <dgm:pt modelId="{496FB53E-EE71-489A-8854-10163DD42A1F}">
      <dgm:prSet/>
      <dgm:spPr/>
      <dgm:t>
        <a:bodyPr/>
        <a:lstStyle/>
        <a:p>
          <a:pPr>
            <a:lnSpc>
              <a:spcPct val="100000"/>
            </a:lnSpc>
          </a:pPr>
          <a:r>
            <a:rPr lang="en-US"/>
            <a:t>Higher resilience is related to a lower rate of mortality and increased physical health </a:t>
          </a:r>
        </a:p>
      </dgm:t>
    </dgm:pt>
    <dgm:pt modelId="{82957002-A682-4683-BEF6-4424709E430F}" type="parTrans" cxnId="{7B6B9587-2DC8-417A-BF7B-741A37C69741}">
      <dgm:prSet/>
      <dgm:spPr/>
      <dgm:t>
        <a:bodyPr/>
        <a:lstStyle/>
        <a:p>
          <a:endParaRPr lang="en-US"/>
        </a:p>
      </dgm:t>
    </dgm:pt>
    <dgm:pt modelId="{83A92604-22EA-4552-8305-F1C31F0A832A}" type="sibTrans" cxnId="{7B6B9587-2DC8-417A-BF7B-741A37C69741}">
      <dgm:prSet/>
      <dgm:spPr/>
      <dgm:t>
        <a:bodyPr/>
        <a:lstStyle/>
        <a:p>
          <a:endParaRPr lang="en-US"/>
        </a:p>
      </dgm:t>
    </dgm:pt>
    <dgm:pt modelId="{2D3F41B5-82DD-474F-BDD0-8F7989FA95D9}" type="pres">
      <dgm:prSet presAssocID="{FFDEE65B-867E-4004-BF32-9909B84092E6}" presName="vert0" presStyleCnt="0">
        <dgm:presLayoutVars>
          <dgm:dir/>
          <dgm:animOne val="branch"/>
          <dgm:animLvl val="lvl"/>
        </dgm:presLayoutVars>
      </dgm:prSet>
      <dgm:spPr/>
    </dgm:pt>
    <dgm:pt modelId="{D315F355-F8AD-4B40-9FFB-A2CBCF874D7C}" type="pres">
      <dgm:prSet presAssocID="{E54357EC-4D41-435F-8386-2CE0F05F3315}" presName="thickLine" presStyleLbl="alignNode1" presStyleIdx="0" presStyleCnt="5"/>
      <dgm:spPr/>
    </dgm:pt>
    <dgm:pt modelId="{4550FEDC-2CAD-CA41-B8FD-73DB60443550}" type="pres">
      <dgm:prSet presAssocID="{E54357EC-4D41-435F-8386-2CE0F05F3315}" presName="horz1" presStyleCnt="0"/>
      <dgm:spPr/>
    </dgm:pt>
    <dgm:pt modelId="{26956AD0-41B2-8E4E-89C4-7D202D6793B2}" type="pres">
      <dgm:prSet presAssocID="{E54357EC-4D41-435F-8386-2CE0F05F3315}" presName="tx1" presStyleLbl="revTx" presStyleIdx="0" presStyleCnt="5"/>
      <dgm:spPr/>
    </dgm:pt>
    <dgm:pt modelId="{12903A30-BE3B-3C47-9B4F-BE24FC7CC7B2}" type="pres">
      <dgm:prSet presAssocID="{E54357EC-4D41-435F-8386-2CE0F05F3315}" presName="vert1" presStyleCnt="0"/>
      <dgm:spPr/>
    </dgm:pt>
    <dgm:pt modelId="{D7C69A25-D713-484D-BD5E-7A0B1FB1E8CE}" type="pres">
      <dgm:prSet presAssocID="{54594E32-8394-4A5C-808B-F39FE13B2D1B}" presName="thickLine" presStyleLbl="alignNode1" presStyleIdx="1" presStyleCnt="5"/>
      <dgm:spPr/>
    </dgm:pt>
    <dgm:pt modelId="{C3BC18F3-8383-DB42-8BF1-6654B018D25F}" type="pres">
      <dgm:prSet presAssocID="{54594E32-8394-4A5C-808B-F39FE13B2D1B}" presName="horz1" presStyleCnt="0"/>
      <dgm:spPr/>
    </dgm:pt>
    <dgm:pt modelId="{B0ADC9D6-9F8B-4449-9A33-C9A72775B48D}" type="pres">
      <dgm:prSet presAssocID="{54594E32-8394-4A5C-808B-F39FE13B2D1B}" presName="tx1" presStyleLbl="revTx" presStyleIdx="1" presStyleCnt="5"/>
      <dgm:spPr/>
    </dgm:pt>
    <dgm:pt modelId="{A48DC8BD-23F3-C14F-AD3C-1939E8942520}" type="pres">
      <dgm:prSet presAssocID="{54594E32-8394-4A5C-808B-F39FE13B2D1B}" presName="vert1" presStyleCnt="0"/>
      <dgm:spPr/>
    </dgm:pt>
    <dgm:pt modelId="{1F2EDD94-AA27-4549-AE65-52E3D00EF3AB}" type="pres">
      <dgm:prSet presAssocID="{BEFD61A4-BE89-4986-8314-53AEEF6660D7}" presName="thickLine" presStyleLbl="alignNode1" presStyleIdx="2" presStyleCnt="5"/>
      <dgm:spPr/>
    </dgm:pt>
    <dgm:pt modelId="{032675A2-0817-6143-9068-15B716920C9E}" type="pres">
      <dgm:prSet presAssocID="{BEFD61A4-BE89-4986-8314-53AEEF6660D7}" presName="horz1" presStyleCnt="0"/>
      <dgm:spPr/>
    </dgm:pt>
    <dgm:pt modelId="{D4625168-4799-614A-B5ED-E981D5C3FD4C}" type="pres">
      <dgm:prSet presAssocID="{BEFD61A4-BE89-4986-8314-53AEEF6660D7}" presName="tx1" presStyleLbl="revTx" presStyleIdx="2" presStyleCnt="5"/>
      <dgm:spPr/>
    </dgm:pt>
    <dgm:pt modelId="{8E822FB2-F998-6B45-96A7-C432CB6D1AC0}" type="pres">
      <dgm:prSet presAssocID="{BEFD61A4-BE89-4986-8314-53AEEF6660D7}" presName="vert1" presStyleCnt="0"/>
      <dgm:spPr/>
    </dgm:pt>
    <dgm:pt modelId="{76E739AA-74AE-3040-B9B2-F4A6600308AC}" type="pres">
      <dgm:prSet presAssocID="{9F6CB59D-0123-4306-9613-FBCF0651EEAE}" presName="thickLine" presStyleLbl="alignNode1" presStyleIdx="3" presStyleCnt="5"/>
      <dgm:spPr/>
    </dgm:pt>
    <dgm:pt modelId="{CCD40E08-6BC2-3A43-84F8-1177C51D630F}" type="pres">
      <dgm:prSet presAssocID="{9F6CB59D-0123-4306-9613-FBCF0651EEAE}" presName="horz1" presStyleCnt="0"/>
      <dgm:spPr/>
    </dgm:pt>
    <dgm:pt modelId="{1985F4AE-DFD2-664C-9069-E81B806603D2}" type="pres">
      <dgm:prSet presAssocID="{9F6CB59D-0123-4306-9613-FBCF0651EEAE}" presName="tx1" presStyleLbl="revTx" presStyleIdx="3" presStyleCnt="5"/>
      <dgm:spPr/>
    </dgm:pt>
    <dgm:pt modelId="{89DCD362-31A1-694D-9F9D-544F20B02F7C}" type="pres">
      <dgm:prSet presAssocID="{9F6CB59D-0123-4306-9613-FBCF0651EEAE}" presName="vert1" presStyleCnt="0"/>
      <dgm:spPr/>
    </dgm:pt>
    <dgm:pt modelId="{1C8254C9-EE95-7A42-822D-E2AF39D37CA4}" type="pres">
      <dgm:prSet presAssocID="{496FB53E-EE71-489A-8854-10163DD42A1F}" presName="thickLine" presStyleLbl="alignNode1" presStyleIdx="4" presStyleCnt="5"/>
      <dgm:spPr/>
    </dgm:pt>
    <dgm:pt modelId="{C2033396-0502-3440-96DD-2D44CA4B2EFB}" type="pres">
      <dgm:prSet presAssocID="{496FB53E-EE71-489A-8854-10163DD42A1F}" presName="horz1" presStyleCnt="0"/>
      <dgm:spPr/>
    </dgm:pt>
    <dgm:pt modelId="{5E823E11-F4B3-7E4F-B7A8-97997A4977F2}" type="pres">
      <dgm:prSet presAssocID="{496FB53E-EE71-489A-8854-10163DD42A1F}" presName="tx1" presStyleLbl="revTx" presStyleIdx="4" presStyleCnt="5"/>
      <dgm:spPr/>
    </dgm:pt>
    <dgm:pt modelId="{9AE4A937-2D8C-5B41-BBAF-83E3E9C0C703}" type="pres">
      <dgm:prSet presAssocID="{496FB53E-EE71-489A-8854-10163DD42A1F}" presName="vert1" presStyleCnt="0"/>
      <dgm:spPr/>
    </dgm:pt>
  </dgm:ptLst>
  <dgm:cxnLst>
    <dgm:cxn modelId="{9CB7CB23-1571-3F4B-B086-14AFFDFFDC79}" type="presOf" srcId="{9F6CB59D-0123-4306-9613-FBCF0651EEAE}" destId="{1985F4AE-DFD2-664C-9069-E81B806603D2}" srcOrd="0" destOrd="0" presId="urn:microsoft.com/office/officeart/2008/layout/LinedList"/>
    <dgm:cxn modelId="{B22B3639-D4F2-4977-8AA6-BD0AF9AC147D}" srcId="{FFDEE65B-867E-4004-BF32-9909B84092E6}" destId="{E54357EC-4D41-435F-8386-2CE0F05F3315}" srcOrd="0" destOrd="0" parTransId="{1A10BA49-14F5-445E-8567-7A24105024CA}" sibTransId="{5EE82B5B-D0F7-4F47-82C4-50FD2B50DB1B}"/>
    <dgm:cxn modelId="{09DD9364-232F-4D54-88E7-75DE6D0DE231}" srcId="{FFDEE65B-867E-4004-BF32-9909B84092E6}" destId="{BEFD61A4-BE89-4986-8314-53AEEF6660D7}" srcOrd="2" destOrd="0" parTransId="{A3A2F1E0-AE8A-4709-9E4A-270B2494EEBA}" sibTransId="{F10C6CC7-763C-45A4-9611-6BDDE7EA36A3}"/>
    <dgm:cxn modelId="{3ACB7D65-5BD6-2040-84FE-378AD812D81F}" type="presOf" srcId="{54594E32-8394-4A5C-808B-F39FE13B2D1B}" destId="{B0ADC9D6-9F8B-4449-9A33-C9A72775B48D}" srcOrd="0" destOrd="0" presId="urn:microsoft.com/office/officeart/2008/layout/LinedList"/>
    <dgm:cxn modelId="{7B6B9587-2DC8-417A-BF7B-741A37C69741}" srcId="{FFDEE65B-867E-4004-BF32-9909B84092E6}" destId="{496FB53E-EE71-489A-8854-10163DD42A1F}" srcOrd="4" destOrd="0" parTransId="{82957002-A682-4683-BEF6-4424709E430F}" sibTransId="{83A92604-22EA-4552-8305-F1C31F0A832A}"/>
    <dgm:cxn modelId="{1C0B3E8D-32B0-487B-902B-193FD460B27F}" srcId="{FFDEE65B-867E-4004-BF32-9909B84092E6}" destId="{9F6CB59D-0123-4306-9613-FBCF0651EEAE}" srcOrd="3" destOrd="0" parTransId="{9112763F-1A7E-4F60-BA6A-8ACD20B5ADF7}" sibTransId="{A10F13FC-566C-4BE1-A8AA-133B02048A6F}"/>
    <dgm:cxn modelId="{00E34693-E41D-8745-A4EF-70DBA91292D3}" type="presOf" srcId="{BEFD61A4-BE89-4986-8314-53AEEF6660D7}" destId="{D4625168-4799-614A-B5ED-E981D5C3FD4C}" srcOrd="0" destOrd="0" presId="urn:microsoft.com/office/officeart/2008/layout/LinedList"/>
    <dgm:cxn modelId="{2955FE98-2685-1B43-8FDE-E475C2839D67}" type="presOf" srcId="{496FB53E-EE71-489A-8854-10163DD42A1F}" destId="{5E823E11-F4B3-7E4F-B7A8-97997A4977F2}" srcOrd="0" destOrd="0" presId="urn:microsoft.com/office/officeart/2008/layout/LinedList"/>
    <dgm:cxn modelId="{AE197E9F-5F85-294B-BEC4-178766347EAC}" type="presOf" srcId="{E54357EC-4D41-435F-8386-2CE0F05F3315}" destId="{26956AD0-41B2-8E4E-89C4-7D202D6793B2}" srcOrd="0" destOrd="0" presId="urn:microsoft.com/office/officeart/2008/layout/LinedList"/>
    <dgm:cxn modelId="{BDBB3DC7-AE72-0144-A206-A93F1BD52C45}" type="presOf" srcId="{FFDEE65B-867E-4004-BF32-9909B84092E6}" destId="{2D3F41B5-82DD-474F-BDD0-8F7989FA95D9}" srcOrd="0" destOrd="0" presId="urn:microsoft.com/office/officeart/2008/layout/LinedList"/>
    <dgm:cxn modelId="{5A1E19DA-1B31-40EC-916B-6E11C9FE6FBA}" srcId="{FFDEE65B-867E-4004-BF32-9909B84092E6}" destId="{54594E32-8394-4A5C-808B-F39FE13B2D1B}" srcOrd="1" destOrd="0" parTransId="{3383AFD5-DC3C-4261-A479-C768991260C8}" sibTransId="{3E9707B0-6097-4E3F-B925-6615E5C4DC01}"/>
    <dgm:cxn modelId="{4055DBA1-1B61-4A46-A8C7-D99DE75FFB56}" type="presParOf" srcId="{2D3F41B5-82DD-474F-BDD0-8F7989FA95D9}" destId="{D315F355-F8AD-4B40-9FFB-A2CBCF874D7C}" srcOrd="0" destOrd="0" presId="urn:microsoft.com/office/officeart/2008/layout/LinedList"/>
    <dgm:cxn modelId="{4716C420-52F8-9E44-8D86-51C18EFFEA8E}" type="presParOf" srcId="{2D3F41B5-82DD-474F-BDD0-8F7989FA95D9}" destId="{4550FEDC-2CAD-CA41-B8FD-73DB60443550}" srcOrd="1" destOrd="0" presId="urn:microsoft.com/office/officeart/2008/layout/LinedList"/>
    <dgm:cxn modelId="{D78801BF-9248-B340-B57C-1F895F28B8EF}" type="presParOf" srcId="{4550FEDC-2CAD-CA41-B8FD-73DB60443550}" destId="{26956AD0-41B2-8E4E-89C4-7D202D6793B2}" srcOrd="0" destOrd="0" presId="urn:microsoft.com/office/officeart/2008/layout/LinedList"/>
    <dgm:cxn modelId="{51301C67-55E7-AE44-9234-17B838486ACB}" type="presParOf" srcId="{4550FEDC-2CAD-CA41-B8FD-73DB60443550}" destId="{12903A30-BE3B-3C47-9B4F-BE24FC7CC7B2}" srcOrd="1" destOrd="0" presId="urn:microsoft.com/office/officeart/2008/layout/LinedList"/>
    <dgm:cxn modelId="{51AE2CC1-6EA8-8040-8728-6756A0D5E3D4}" type="presParOf" srcId="{2D3F41B5-82DD-474F-BDD0-8F7989FA95D9}" destId="{D7C69A25-D713-484D-BD5E-7A0B1FB1E8CE}" srcOrd="2" destOrd="0" presId="urn:microsoft.com/office/officeart/2008/layout/LinedList"/>
    <dgm:cxn modelId="{3D5E0469-1C43-A54E-9B4F-A6A261F2F1CA}" type="presParOf" srcId="{2D3F41B5-82DD-474F-BDD0-8F7989FA95D9}" destId="{C3BC18F3-8383-DB42-8BF1-6654B018D25F}" srcOrd="3" destOrd="0" presId="urn:microsoft.com/office/officeart/2008/layout/LinedList"/>
    <dgm:cxn modelId="{04672980-CD43-1840-8A0D-8F2592822A9F}" type="presParOf" srcId="{C3BC18F3-8383-DB42-8BF1-6654B018D25F}" destId="{B0ADC9D6-9F8B-4449-9A33-C9A72775B48D}" srcOrd="0" destOrd="0" presId="urn:microsoft.com/office/officeart/2008/layout/LinedList"/>
    <dgm:cxn modelId="{C5D19351-09FE-674F-9F8E-9E4B3BC7BB19}" type="presParOf" srcId="{C3BC18F3-8383-DB42-8BF1-6654B018D25F}" destId="{A48DC8BD-23F3-C14F-AD3C-1939E8942520}" srcOrd="1" destOrd="0" presId="urn:microsoft.com/office/officeart/2008/layout/LinedList"/>
    <dgm:cxn modelId="{3A10A3AC-6797-6E4B-994B-F80A833DE58C}" type="presParOf" srcId="{2D3F41B5-82DD-474F-BDD0-8F7989FA95D9}" destId="{1F2EDD94-AA27-4549-AE65-52E3D00EF3AB}" srcOrd="4" destOrd="0" presId="urn:microsoft.com/office/officeart/2008/layout/LinedList"/>
    <dgm:cxn modelId="{4445BD65-8DF8-5841-B9E3-775B657E1158}" type="presParOf" srcId="{2D3F41B5-82DD-474F-BDD0-8F7989FA95D9}" destId="{032675A2-0817-6143-9068-15B716920C9E}" srcOrd="5" destOrd="0" presId="urn:microsoft.com/office/officeart/2008/layout/LinedList"/>
    <dgm:cxn modelId="{AB3CD325-82BD-004C-B916-E52C0E8F27B4}" type="presParOf" srcId="{032675A2-0817-6143-9068-15B716920C9E}" destId="{D4625168-4799-614A-B5ED-E981D5C3FD4C}" srcOrd="0" destOrd="0" presId="urn:microsoft.com/office/officeart/2008/layout/LinedList"/>
    <dgm:cxn modelId="{810276C7-3B11-494D-B237-4719A7FFE73A}" type="presParOf" srcId="{032675A2-0817-6143-9068-15B716920C9E}" destId="{8E822FB2-F998-6B45-96A7-C432CB6D1AC0}" srcOrd="1" destOrd="0" presId="urn:microsoft.com/office/officeart/2008/layout/LinedList"/>
    <dgm:cxn modelId="{FA0A65D5-4ED1-674D-8880-698E726B54A3}" type="presParOf" srcId="{2D3F41B5-82DD-474F-BDD0-8F7989FA95D9}" destId="{76E739AA-74AE-3040-B9B2-F4A6600308AC}" srcOrd="6" destOrd="0" presId="urn:microsoft.com/office/officeart/2008/layout/LinedList"/>
    <dgm:cxn modelId="{0F4B7516-7D2F-EE47-8020-AE2E89013EE6}" type="presParOf" srcId="{2D3F41B5-82DD-474F-BDD0-8F7989FA95D9}" destId="{CCD40E08-6BC2-3A43-84F8-1177C51D630F}" srcOrd="7" destOrd="0" presId="urn:microsoft.com/office/officeart/2008/layout/LinedList"/>
    <dgm:cxn modelId="{0C325A22-6E49-F147-B828-AB0D2F6A05B4}" type="presParOf" srcId="{CCD40E08-6BC2-3A43-84F8-1177C51D630F}" destId="{1985F4AE-DFD2-664C-9069-E81B806603D2}" srcOrd="0" destOrd="0" presId="urn:microsoft.com/office/officeart/2008/layout/LinedList"/>
    <dgm:cxn modelId="{BB064E17-E293-CF4C-BA6A-A8E115FB3D9D}" type="presParOf" srcId="{CCD40E08-6BC2-3A43-84F8-1177C51D630F}" destId="{89DCD362-31A1-694D-9F9D-544F20B02F7C}" srcOrd="1" destOrd="0" presId="urn:microsoft.com/office/officeart/2008/layout/LinedList"/>
    <dgm:cxn modelId="{500716DC-ABCE-F740-8DD2-A8FAEBB16266}" type="presParOf" srcId="{2D3F41B5-82DD-474F-BDD0-8F7989FA95D9}" destId="{1C8254C9-EE95-7A42-822D-E2AF39D37CA4}" srcOrd="8" destOrd="0" presId="urn:microsoft.com/office/officeart/2008/layout/LinedList"/>
    <dgm:cxn modelId="{FA4EBD0F-992D-1249-A3A4-980E58C75C91}" type="presParOf" srcId="{2D3F41B5-82DD-474F-BDD0-8F7989FA95D9}" destId="{C2033396-0502-3440-96DD-2D44CA4B2EFB}" srcOrd="9" destOrd="0" presId="urn:microsoft.com/office/officeart/2008/layout/LinedList"/>
    <dgm:cxn modelId="{B7759F94-D541-324B-86BC-ABDD345F1570}" type="presParOf" srcId="{C2033396-0502-3440-96DD-2D44CA4B2EFB}" destId="{5E823E11-F4B3-7E4F-B7A8-97997A4977F2}" srcOrd="0" destOrd="0" presId="urn:microsoft.com/office/officeart/2008/layout/LinedList"/>
    <dgm:cxn modelId="{C10E77FC-EA10-7440-BE40-D148A4F4AC7C}" type="presParOf" srcId="{C2033396-0502-3440-96DD-2D44CA4B2EFB}" destId="{9AE4A937-2D8C-5B41-BBAF-83E3E9C0C70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7BAB30-E603-4DA2-98AC-4F3DD1D36B9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4AF8748-E716-42BB-95F0-9F1B2094FA00}">
      <dgm:prSet/>
      <dgm:spPr/>
      <dgm:t>
        <a:bodyPr/>
        <a:lstStyle/>
        <a:p>
          <a:r>
            <a:rPr lang="en-US" b="1"/>
            <a:t>Physical</a:t>
          </a:r>
          <a:endParaRPr lang="en-US"/>
        </a:p>
      </dgm:t>
    </dgm:pt>
    <dgm:pt modelId="{B86AEF7F-4911-4CA5-9014-E2F604FB8194}" type="parTrans" cxnId="{5973F4C4-7147-4B33-BA47-293C0E9123BA}">
      <dgm:prSet/>
      <dgm:spPr/>
      <dgm:t>
        <a:bodyPr/>
        <a:lstStyle/>
        <a:p>
          <a:endParaRPr lang="en-US"/>
        </a:p>
      </dgm:t>
    </dgm:pt>
    <dgm:pt modelId="{AE20184F-F3E4-45A8-AF76-2F4B2AD06CF2}" type="sibTrans" cxnId="{5973F4C4-7147-4B33-BA47-293C0E9123BA}">
      <dgm:prSet/>
      <dgm:spPr/>
      <dgm:t>
        <a:bodyPr/>
        <a:lstStyle/>
        <a:p>
          <a:endParaRPr lang="en-US"/>
        </a:p>
      </dgm:t>
    </dgm:pt>
    <dgm:pt modelId="{E9671DB9-A78E-447A-A792-A2A4AD154322}">
      <dgm:prSet/>
      <dgm:spPr/>
      <dgm:t>
        <a:bodyPr/>
        <a:lstStyle/>
        <a:p>
          <a:r>
            <a:rPr lang="en-US" i="1" dirty="0"/>
            <a:t>Example: Never sit still for more than an hour</a:t>
          </a:r>
          <a:endParaRPr lang="en-US" dirty="0"/>
        </a:p>
      </dgm:t>
    </dgm:pt>
    <dgm:pt modelId="{E4345126-EDEE-4552-AE3C-FB57AF7A716A}" type="parTrans" cxnId="{D5EB1B11-A5C3-4D13-8566-8436D873A25E}">
      <dgm:prSet/>
      <dgm:spPr/>
      <dgm:t>
        <a:bodyPr/>
        <a:lstStyle/>
        <a:p>
          <a:endParaRPr lang="en-US"/>
        </a:p>
      </dgm:t>
    </dgm:pt>
    <dgm:pt modelId="{5A0CA984-951E-4487-B6A2-8748504AA588}" type="sibTrans" cxnId="{D5EB1B11-A5C3-4D13-8566-8436D873A25E}">
      <dgm:prSet/>
      <dgm:spPr/>
      <dgm:t>
        <a:bodyPr/>
        <a:lstStyle/>
        <a:p>
          <a:endParaRPr lang="en-US"/>
        </a:p>
      </dgm:t>
    </dgm:pt>
    <dgm:pt modelId="{9FC5CD67-7901-451D-8C53-7AF56607DFD1}">
      <dgm:prSet/>
      <dgm:spPr/>
      <dgm:t>
        <a:bodyPr/>
        <a:lstStyle/>
        <a:p>
          <a:r>
            <a:rPr lang="en-US" b="1"/>
            <a:t>Mental </a:t>
          </a:r>
          <a:endParaRPr lang="en-US"/>
        </a:p>
      </dgm:t>
    </dgm:pt>
    <dgm:pt modelId="{7499F9F4-69ED-4095-A6BB-E5049FCE2B56}" type="parTrans" cxnId="{811C991E-1937-4BFB-A7E5-47ABE02C3A02}">
      <dgm:prSet/>
      <dgm:spPr/>
      <dgm:t>
        <a:bodyPr/>
        <a:lstStyle/>
        <a:p>
          <a:endParaRPr lang="en-US"/>
        </a:p>
      </dgm:t>
    </dgm:pt>
    <dgm:pt modelId="{8F7181BA-951C-4483-9F73-0C6DFD554767}" type="sibTrans" cxnId="{811C991E-1937-4BFB-A7E5-47ABE02C3A02}">
      <dgm:prSet/>
      <dgm:spPr/>
      <dgm:t>
        <a:bodyPr/>
        <a:lstStyle/>
        <a:p>
          <a:endParaRPr lang="en-US"/>
        </a:p>
      </dgm:t>
    </dgm:pt>
    <dgm:pt modelId="{2874A843-E061-4336-9CE9-75E68D881F09}">
      <dgm:prSet/>
      <dgm:spPr/>
      <dgm:t>
        <a:bodyPr/>
        <a:lstStyle/>
        <a:p>
          <a:r>
            <a:rPr lang="en-US" i="1"/>
            <a:t>Example: Tackle tiny goals to boost your willpower</a:t>
          </a:r>
          <a:endParaRPr lang="en-US"/>
        </a:p>
      </dgm:t>
    </dgm:pt>
    <dgm:pt modelId="{07BDDD06-CF7B-4315-ADD8-61F6C35F6FA1}" type="parTrans" cxnId="{B2CB7B08-A36B-4EF7-AC88-39E373D899E1}">
      <dgm:prSet/>
      <dgm:spPr/>
      <dgm:t>
        <a:bodyPr/>
        <a:lstStyle/>
        <a:p>
          <a:endParaRPr lang="en-US"/>
        </a:p>
      </dgm:t>
    </dgm:pt>
    <dgm:pt modelId="{A9BF6173-2BBB-4F1C-A775-C8B455343A05}" type="sibTrans" cxnId="{B2CB7B08-A36B-4EF7-AC88-39E373D899E1}">
      <dgm:prSet/>
      <dgm:spPr/>
      <dgm:t>
        <a:bodyPr/>
        <a:lstStyle/>
        <a:p>
          <a:endParaRPr lang="en-US"/>
        </a:p>
      </dgm:t>
    </dgm:pt>
    <dgm:pt modelId="{152C3142-D12A-4B37-B8D3-CC241DDF60BF}">
      <dgm:prSet/>
      <dgm:spPr/>
      <dgm:t>
        <a:bodyPr/>
        <a:lstStyle/>
        <a:p>
          <a:r>
            <a:rPr lang="en-US" b="1"/>
            <a:t>Emotional</a:t>
          </a:r>
          <a:endParaRPr lang="en-US"/>
        </a:p>
      </dgm:t>
    </dgm:pt>
    <dgm:pt modelId="{83187EE1-FE5D-4446-9956-AED1AAC9A38D}" type="parTrans" cxnId="{5CEE35D9-6AFA-4EB0-A08C-5BF0DF76F551}">
      <dgm:prSet/>
      <dgm:spPr/>
      <dgm:t>
        <a:bodyPr/>
        <a:lstStyle/>
        <a:p>
          <a:endParaRPr lang="en-US"/>
        </a:p>
      </dgm:t>
    </dgm:pt>
    <dgm:pt modelId="{9CA5B554-AE8C-40BE-A548-673674F72A55}" type="sibTrans" cxnId="{5CEE35D9-6AFA-4EB0-A08C-5BF0DF76F551}">
      <dgm:prSet/>
      <dgm:spPr/>
      <dgm:t>
        <a:bodyPr/>
        <a:lstStyle/>
        <a:p>
          <a:endParaRPr lang="en-US"/>
        </a:p>
      </dgm:t>
    </dgm:pt>
    <dgm:pt modelId="{9A10E820-5D1A-4025-9F24-EB151096E115}">
      <dgm:prSet/>
      <dgm:spPr/>
      <dgm:t>
        <a:bodyPr/>
        <a:lstStyle/>
        <a:p>
          <a:r>
            <a:rPr lang="en-US" i="1"/>
            <a:t>Example: Achieve the 3:1 positive emotion ratio</a:t>
          </a:r>
          <a:endParaRPr lang="en-US"/>
        </a:p>
      </dgm:t>
    </dgm:pt>
    <dgm:pt modelId="{1A2E4169-B78F-4195-BFD6-F5C64A1D2397}" type="parTrans" cxnId="{FAF3CF05-CFED-461D-B2D1-B51CABDA3AD2}">
      <dgm:prSet/>
      <dgm:spPr/>
      <dgm:t>
        <a:bodyPr/>
        <a:lstStyle/>
        <a:p>
          <a:endParaRPr lang="en-US"/>
        </a:p>
      </dgm:t>
    </dgm:pt>
    <dgm:pt modelId="{1C06BAE4-66C1-4A68-90DB-A71E91FBD6D6}" type="sibTrans" cxnId="{FAF3CF05-CFED-461D-B2D1-B51CABDA3AD2}">
      <dgm:prSet/>
      <dgm:spPr/>
      <dgm:t>
        <a:bodyPr/>
        <a:lstStyle/>
        <a:p>
          <a:endParaRPr lang="en-US"/>
        </a:p>
      </dgm:t>
    </dgm:pt>
    <dgm:pt modelId="{1F313357-F329-432F-BAED-F30868AF40D9}">
      <dgm:prSet/>
      <dgm:spPr/>
      <dgm:t>
        <a:bodyPr/>
        <a:lstStyle/>
        <a:p>
          <a:r>
            <a:rPr lang="en-US" b="1"/>
            <a:t>Social</a:t>
          </a:r>
          <a:endParaRPr lang="en-US"/>
        </a:p>
      </dgm:t>
    </dgm:pt>
    <dgm:pt modelId="{90B8758C-527D-49AE-A90F-FFEBD6B78147}" type="parTrans" cxnId="{2453669A-9E9A-478F-B5C9-17386F4C0CD3}">
      <dgm:prSet/>
      <dgm:spPr/>
      <dgm:t>
        <a:bodyPr/>
        <a:lstStyle/>
        <a:p>
          <a:endParaRPr lang="en-US"/>
        </a:p>
      </dgm:t>
    </dgm:pt>
    <dgm:pt modelId="{404F2157-BA8F-4D7F-998C-1317D44DE3E8}" type="sibTrans" cxnId="{2453669A-9E9A-478F-B5C9-17386F4C0CD3}">
      <dgm:prSet/>
      <dgm:spPr/>
      <dgm:t>
        <a:bodyPr/>
        <a:lstStyle/>
        <a:p>
          <a:endParaRPr lang="en-US"/>
        </a:p>
      </dgm:t>
    </dgm:pt>
    <dgm:pt modelId="{903E33D0-EDFE-4598-94DB-7E6895C02E53}">
      <dgm:prSet/>
      <dgm:spPr/>
      <dgm:t>
        <a:bodyPr/>
        <a:lstStyle/>
        <a:p>
          <a:r>
            <a:rPr lang="en-US" i="1"/>
            <a:t>Example: Reaching out to 1 person you care about everyday</a:t>
          </a:r>
          <a:endParaRPr lang="en-US"/>
        </a:p>
      </dgm:t>
    </dgm:pt>
    <dgm:pt modelId="{620879C4-287C-40D1-986B-52AAB4B9657E}" type="parTrans" cxnId="{5F18CB9F-FDDF-4846-A618-D5F4F42964F4}">
      <dgm:prSet/>
      <dgm:spPr/>
      <dgm:t>
        <a:bodyPr/>
        <a:lstStyle/>
        <a:p>
          <a:endParaRPr lang="en-US"/>
        </a:p>
      </dgm:t>
    </dgm:pt>
    <dgm:pt modelId="{E5AE078F-9436-4E62-B1E2-584305E03A3E}" type="sibTrans" cxnId="{5F18CB9F-FDDF-4846-A618-D5F4F42964F4}">
      <dgm:prSet/>
      <dgm:spPr/>
      <dgm:t>
        <a:bodyPr/>
        <a:lstStyle/>
        <a:p>
          <a:endParaRPr lang="en-US"/>
        </a:p>
      </dgm:t>
    </dgm:pt>
    <dgm:pt modelId="{0A5BB731-2628-184C-8B93-77FC2956A255}" type="pres">
      <dgm:prSet presAssocID="{337BAB30-E603-4DA2-98AC-4F3DD1D36B9E}" presName="linear" presStyleCnt="0">
        <dgm:presLayoutVars>
          <dgm:animLvl val="lvl"/>
          <dgm:resizeHandles val="exact"/>
        </dgm:presLayoutVars>
      </dgm:prSet>
      <dgm:spPr/>
    </dgm:pt>
    <dgm:pt modelId="{407D6185-B81D-8A43-9EA5-4A0EEE74C6D8}" type="pres">
      <dgm:prSet presAssocID="{C4AF8748-E716-42BB-95F0-9F1B2094FA00}" presName="parentText" presStyleLbl="node1" presStyleIdx="0" presStyleCnt="8">
        <dgm:presLayoutVars>
          <dgm:chMax val="0"/>
          <dgm:bulletEnabled val="1"/>
        </dgm:presLayoutVars>
      </dgm:prSet>
      <dgm:spPr/>
    </dgm:pt>
    <dgm:pt modelId="{D614A3C4-33A4-E04E-AD6B-CB83FC290558}" type="pres">
      <dgm:prSet presAssocID="{AE20184F-F3E4-45A8-AF76-2F4B2AD06CF2}" presName="spacer" presStyleCnt="0"/>
      <dgm:spPr/>
    </dgm:pt>
    <dgm:pt modelId="{04DA5CE9-0B7F-EA41-9F3C-4A9B1A796897}" type="pres">
      <dgm:prSet presAssocID="{E9671DB9-A78E-447A-A792-A2A4AD154322}" presName="parentText" presStyleLbl="node1" presStyleIdx="1" presStyleCnt="8">
        <dgm:presLayoutVars>
          <dgm:chMax val="0"/>
          <dgm:bulletEnabled val="1"/>
        </dgm:presLayoutVars>
      </dgm:prSet>
      <dgm:spPr/>
    </dgm:pt>
    <dgm:pt modelId="{4549DD24-CECC-E244-9CDA-F93DB590A4B8}" type="pres">
      <dgm:prSet presAssocID="{5A0CA984-951E-4487-B6A2-8748504AA588}" presName="spacer" presStyleCnt="0"/>
      <dgm:spPr/>
    </dgm:pt>
    <dgm:pt modelId="{A24C1497-0DA7-544B-8237-CA207BDFAB57}" type="pres">
      <dgm:prSet presAssocID="{9FC5CD67-7901-451D-8C53-7AF56607DFD1}" presName="parentText" presStyleLbl="node1" presStyleIdx="2" presStyleCnt="8">
        <dgm:presLayoutVars>
          <dgm:chMax val="0"/>
          <dgm:bulletEnabled val="1"/>
        </dgm:presLayoutVars>
      </dgm:prSet>
      <dgm:spPr/>
    </dgm:pt>
    <dgm:pt modelId="{407EC2AB-90F5-784B-9A22-18648D278E13}" type="pres">
      <dgm:prSet presAssocID="{8F7181BA-951C-4483-9F73-0C6DFD554767}" presName="spacer" presStyleCnt="0"/>
      <dgm:spPr/>
    </dgm:pt>
    <dgm:pt modelId="{F6DFFCCB-D360-4248-B794-B0B72841964D}" type="pres">
      <dgm:prSet presAssocID="{2874A843-E061-4336-9CE9-75E68D881F09}" presName="parentText" presStyleLbl="node1" presStyleIdx="3" presStyleCnt="8">
        <dgm:presLayoutVars>
          <dgm:chMax val="0"/>
          <dgm:bulletEnabled val="1"/>
        </dgm:presLayoutVars>
      </dgm:prSet>
      <dgm:spPr/>
    </dgm:pt>
    <dgm:pt modelId="{DAD8D1A8-4352-F447-AFED-226F79D5546D}" type="pres">
      <dgm:prSet presAssocID="{A9BF6173-2BBB-4F1C-A775-C8B455343A05}" presName="spacer" presStyleCnt="0"/>
      <dgm:spPr/>
    </dgm:pt>
    <dgm:pt modelId="{799C9E08-4AA1-B84C-B87B-11FB27138AD3}" type="pres">
      <dgm:prSet presAssocID="{152C3142-D12A-4B37-B8D3-CC241DDF60BF}" presName="parentText" presStyleLbl="node1" presStyleIdx="4" presStyleCnt="8">
        <dgm:presLayoutVars>
          <dgm:chMax val="0"/>
          <dgm:bulletEnabled val="1"/>
        </dgm:presLayoutVars>
      </dgm:prSet>
      <dgm:spPr/>
    </dgm:pt>
    <dgm:pt modelId="{FA01F104-D78D-D147-A7A3-473820A7A3D0}" type="pres">
      <dgm:prSet presAssocID="{9CA5B554-AE8C-40BE-A548-673674F72A55}" presName="spacer" presStyleCnt="0"/>
      <dgm:spPr/>
    </dgm:pt>
    <dgm:pt modelId="{38A1FF18-6609-1645-AD40-668240509C37}" type="pres">
      <dgm:prSet presAssocID="{9A10E820-5D1A-4025-9F24-EB151096E115}" presName="parentText" presStyleLbl="node1" presStyleIdx="5" presStyleCnt="8">
        <dgm:presLayoutVars>
          <dgm:chMax val="0"/>
          <dgm:bulletEnabled val="1"/>
        </dgm:presLayoutVars>
      </dgm:prSet>
      <dgm:spPr/>
    </dgm:pt>
    <dgm:pt modelId="{18219BC9-B06F-C440-9931-D74068A0C7DB}" type="pres">
      <dgm:prSet presAssocID="{1C06BAE4-66C1-4A68-90DB-A71E91FBD6D6}" presName="spacer" presStyleCnt="0"/>
      <dgm:spPr/>
    </dgm:pt>
    <dgm:pt modelId="{3B644015-C57E-E545-8367-66CE900963F0}" type="pres">
      <dgm:prSet presAssocID="{1F313357-F329-432F-BAED-F30868AF40D9}" presName="parentText" presStyleLbl="node1" presStyleIdx="6" presStyleCnt="8">
        <dgm:presLayoutVars>
          <dgm:chMax val="0"/>
          <dgm:bulletEnabled val="1"/>
        </dgm:presLayoutVars>
      </dgm:prSet>
      <dgm:spPr/>
    </dgm:pt>
    <dgm:pt modelId="{C41AA2FA-E811-E842-8220-02E5C9CB46F9}" type="pres">
      <dgm:prSet presAssocID="{404F2157-BA8F-4D7F-998C-1317D44DE3E8}" presName="spacer" presStyleCnt="0"/>
      <dgm:spPr/>
    </dgm:pt>
    <dgm:pt modelId="{1BCDA228-9CDD-EC4D-A018-F3CBA14B44A5}" type="pres">
      <dgm:prSet presAssocID="{903E33D0-EDFE-4598-94DB-7E6895C02E53}" presName="parentText" presStyleLbl="node1" presStyleIdx="7" presStyleCnt="8">
        <dgm:presLayoutVars>
          <dgm:chMax val="0"/>
          <dgm:bulletEnabled val="1"/>
        </dgm:presLayoutVars>
      </dgm:prSet>
      <dgm:spPr/>
    </dgm:pt>
  </dgm:ptLst>
  <dgm:cxnLst>
    <dgm:cxn modelId="{FAF3CF05-CFED-461D-B2D1-B51CABDA3AD2}" srcId="{337BAB30-E603-4DA2-98AC-4F3DD1D36B9E}" destId="{9A10E820-5D1A-4025-9F24-EB151096E115}" srcOrd="5" destOrd="0" parTransId="{1A2E4169-B78F-4195-BFD6-F5C64A1D2397}" sibTransId="{1C06BAE4-66C1-4A68-90DB-A71E91FBD6D6}"/>
    <dgm:cxn modelId="{B2CB7B08-A36B-4EF7-AC88-39E373D899E1}" srcId="{337BAB30-E603-4DA2-98AC-4F3DD1D36B9E}" destId="{2874A843-E061-4336-9CE9-75E68D881F09}" srcOrd="3" destOrd="0" parTransId="{07BDDD06-CF7B-4315-ADD8-61F6C35F6FA1}" sibTransId="{A9BF6173-2BBB-4F1C-A775-C8B455343A05}"/>
    <dgm:cxn modelId="{D5EB1B11-A5C3-4D13-8566-8436D873A25E}" srcId="{337BAB30-E603-4DA2-98AC-4F3DD1D36B9E}" destId="{E9671DB9-A78E-447A-A792-A2A4AD154322}" srcOrd="1" destOrd="0" parTransId="{E4345126-EDEE-4552-AE3C-FB57AF7A716A}" sibTransId="{5A0CA984-951E-4487-B6A2-8748504AA588}"/>
    <dgm:cxn modelId="{811C991E-1937-4BFB-A7E5-47ABE02C3A02}" srcId="{337BAB30-E603-4DA2-98AC-4F3DD1D36B9E}" destId="{9FC5CD67-7901-451D-8C53-7AF56607DFD1}" srcOrd="2" destOrd="0" parTransId="{7499F9F4-69ED-4095-A6BB-E5049FCE2B56}" sibTransId="{8F7181BA-951C-4483-9F73-0C6DFD554767}"/>
    <dgm:cxn modelId="{1873943D-BD49-E54B-95BE-6E66451BDCA0}" type="presOf" srcId="{E9671DB9-A78E-447A-A792-A2A4AD154322}" destId="{04DA5CE9-0B7F-EA41-9F3C-4A9B1A796897}" srcOrd="0" destOrd="0" presId="urn:microsoft.com/office/officeart/2005/8/layout/vList2"/>
    <dgm:cxn modelId="{1EF4305C-C101-044F-9C9D-88C736A6FE97}" type="presOf" srcId="{C4AF8748-E716-42BB-95F0-9F1B2094FA00}" destId="{407D6185-B81D-8A43-9EA5-4A0EEE74C6D8}" srcOrd="0" destOrd="0" presId="urn:microsoft.com/office/officeart/2005/8/layout/vList2"/>
    <dgm:cxn modelId="{365D1F41-BDE7-F249-BD29-B629351EDF3F}" type="presOf" srcId="{1F313357-F329-432F-BAED-F30868AF40D9}" destId="{3B644015-C57E-E545-8367-66CE900963F0}" srcOrd="0" destOrd="0" presId="urn:microsoft.com/office/officeart/2005/8/layout/vList2"/>
    <dgm:cxn modelId="{2453669A-9E9A-478F-B5C9-17386F4C0CD3}" srcId="{337BAB30-E603-4DA2-98AC-4F3DD1D36B9E}" destId="{1F313357-F329-432F-BAED-F30868AF40D9}" srcOrd="6" destOrd="0" parTransId="{90B8758C-527D-49AE-A90F-FFEBD6B78147}" sibTransId="{404F2157-BA8F-4D7F-998C-1317D44DE3E8}"/>
    <dgm:cxn modelId="{5F18CB9F-FDDF-4846-A618-D5F4F42964F4}" srcId="{337BAB30-E603-4DA2-98AC-4F3DD1D36B9E}" destId="{903E33D0-EDFE-4598-94DB-7E6895C02E53}" srcOrd="7" destOrd="0" parTransId="{620879C4-287C-40D1-986B-52AAB4B9657E}" sibTransId="{E5AE078F-9436-4E62-B1E2-584305E03A3E}"/>
    <dgm:cxn modelId="{584A27A7-D7DF-D246-818A-0D3379AB3250}" type="presOf" srcId="{903E33D0-EDFE-4598-94DB-7E6895C02E53}" destId="{1BCDA228-9CDD-EC4D-A018-F3CBA14B44A5}" srcOrd="0" destOrd="0" presId="urn:microsoft.com/office/officeart/2005/8/layout/vList2"/>
    <dgm:cxn modelId="{3003C6AA-445E-3F44-B087-869774A55160}" type="presOf" srcId="{2874A843-E061-4336-9CE9-75E68D881F09}" destId="{F6DFFCCB-D360-4248-B794-B0B72841964D}" srcOrd="0" destOrd="0" presId="urn:microsoft.com/office/officeart/2005/8/layout/vList2"/>
    <dgm:cxn modelId="{5973F4C4-7147-4B33-BA47-293C0E9123BA}" srcId="{337BAB30-E603-4DA2-98AC-4F3DD1D36B9E}" destId="{C4AF8748-E716-42BB-95F0-9F1B2094FA00}" srcOrd="0" destOrd="0" parTransId="{B86AEF7F-4911-4CA5-9014-E2F604FB8194}" sibTransId="{AE20184F-F3E4-45A8-AF76-2F4B2AD06CF2}"/>
    <dgm:cxn modelId="{19C204D7-EBE0-4B43-8BBC-824729879257}" type="presOf" srcId="{9A10E820-5D1A-4025-9F24-EB151096E115}" destId="{38A1FF18-6609-1645-AD40-668240509C37}" srcOrd="0" destOrd="0" presId="urn:microsoft.com/office/officeart/2005/8/layout/vList2"/>
    <dgm:cxn modelId="{5CEE35D9-6AFA-4EB0-A08C-5BF0DF76F551}" srcId="{337BAB30-E603-4DA2-98AC-4F3DD1D36B9E}" destId="{152C3142-D12A-4B37-B8D3-CC241DDF60BF}" srcOrd="4" destOrd="0" parTransId="{83187EE1-FE5D-4446-9956-AED1AAC9A38D}" sibTransId="{9CA5B554-AE8C-40BE-A548-673674F72A55}"/>
    <dgm:cxn modelId="{F3AA50DA-4469-6E43-BFFC-2034AA2F172C}" type="presOf" srcId="{337BAB30-E603-4DA2-98AC-4F3DD1D36B9E}" destId="{0A5BB731-2628-184C-8B93-77FC2956A255}" srcOrd="0" destOrd="0" presId="urn:microsoft.com/office/officeart/2005/8/layout/vList2"/>
    <dgm:cxn modelId="{6CC25EE2-034E-974B-99A3-9D494AE9E4D6}" type="presOf" srcId="{9FC5CD67-7901-451D-8C53-7AF56607DFD1}" destId="{A24C1497-0DA7-544B-8237-CA207BDFAB57}" srcOrd="0" destOrd="0" presId="urn:microsoft.com/office/officeart/2005/8/layout/vList2"/>
    <dgm:cxn modelId="{4FE4AAF2-6B49-2445-881D-94B22FB2CB3F}" type="presOf" srcId="{152C3142-D12A-4B37-B8D3-CC241DDF60BF}" destId="{799C9E08-4AA1-B84C-B87B-11FB27138AD3}" srcOrd="0" destOrd="0" presId="urn:microsoft.com/office/officeart/2005/8/layout/vList2"/>
    <dgm:cxn modelId="{FCAECF4A-E1C7-EA47-B390-6D5F9B3EAD2A}" type="presParOf" srcId="{0A5BB731-2628-184C-8B93-77FC2956A255}" destId="{407D6185-B81D-8A43-9EA5-4A0EEE74C6D8}" srcOrd="0" destOrd="0" presId="urn:microsoft.com/office/officeart/2005/8/layout/vList2"/>
    <dgm:cxn modelId="{5F83322A-A259-4D44-8350-F062BDFC6D6D}" type="presParOf" srcId="{0A5BB731-2628-184C-8B93-77FC2956A255}" destId="{D614A3C4-33A4-E04E-AD6B-CB83FC290558}" srcOrd="1" destOrd="0" presId="urn:microsoft.com/office/officeart/2005/8/layout/vList2"/>
    <dgm:cxn modelId="{F26EDE39-68BD-5846-88E7-D9040412D6CA}" type="presParOf" srcId="{0A5BB731-2628-184C-8B93-77FC2956A255}" destId="{04DA5CE9-0B7F-EA41-9F3C-4A9B1A796897}" srcOrd="2" destOrd="0" presId="urn:microsoft.com/office/officeart/2005/8/layout/vList2"/>
    <dgm:cxn modelId="{43A3F0AB-8646-2B42-BDB9-6F6763641639}" type="presParOf" srcId="{0A5BB731-2628-184C-8B93-77FC2956A255}" destId="{4549DD24-CECC-E244-9CDA-F93DB590A4B8}" srcOrd="3" destOrd="0" presId="urn:microsoft.com/office/officeart/2005/8/layout/vList2"/>
    <dgm:cxn modelId="{687561BD-186B-5A43-99A8-DC200CCBEC2B}" type="presParOf" srcId="{0A5BB731-2628-184C-8B93-77FC2956A255}" destId="{A24C1497-0DA7-544B-8237-CA207BDFAB57}" srcOrd="4" destOrd="0" presId="urn:microsoft.com/office/officeart/2005/8/layout/vList2"/>
    <dgm:cxn modelId="{F81FE922-E7A9-B445-A64B-2264FC3BD06D}" type="presParOf" srcId="{0A5BB731-2628-184C-8B93-77FC2956A255}" destId="{407EC2AB-90F5-784B-9A22-18648D278E13}" srcOrd="5" destOrd="0" presId="urn:microsoft.com/office/officeart/2005/8/layout/vList2"/>
    <dgm:cxn modelId="{740A24A8-FC76-8A46-BC57-DEBAC3556829}" type="presParOf" srcId="{0A5BB731-2628-184C-8B93-77FC2956A255}" destId="{F6DFFCCB-D360-4248-B794-B0B72841964D}" srcOrd="6" destOrd="0" presId="urn:microsoft.com/office/officeart/2005/8/layout/vList2"/>
    <dgm:cxn modelId="{573EF694-9BBB-8744-90DB-8D43F3ABE682}" type="presParOf" srcId="{0A5BB731-2628-184C-8B93-77FC2956A255}" destId="{DAD8D1A8-4352-F447-AFED-226F79D5546D}" srcOrd="7" destOrd="0" presId="urn:microsoft.com/office/officeart/2005/8/layout/vList2"/>
    <dgm:cxn modelId="{CA35AF7C-71AB-8C4F-A4B5-5D72B21BAD76}" type="presParOf" srcId="{0A5BB731-2628-184C-8B93-77FC2956A255}" destId="{799C9E08-4AA1-B84C-B87B-11FB27138AD3}" srcOrd="8" destOrd="0" presId="urn:microsoft.com/office/officeart/2005/8/layout/vList2"/>
    <dgm:cxn modelId="{DDC0DFCE-64EA-D347-BAD7-9AB2CBF3F998}" type="presParOf" srcId="{0A5BB731-2628-184C-8B93-77FC2956A255}" destId="{FA01F104-D78D-D147-A7A3-473820A7A3D0}" srcOrd="9" destOrd="0" presId="urn:microsoft.com/office/officeart/2005/8/layout/vList2"/>
    <dgm:cxn modelId="{9DE4401B-1490-CD4B-9139-AB50EDDB21A5}" type="presParOf" srcId="{0A5BB731-2628-184C-8B93-77FC2956A255}" destId="{38A1FF18-6609-1645-AD40-668240509C37}" srcOrd="10" destOrd="0" presId="urn:microsoft.com/office/officeart/2005/8/layout/vList2"/>
    <dgm:cxn modelId="{37641302-0F24-F94B-BE66-27B088E78EC8}" type="presParOf" srcId="{0A5BB731-2628-184C-8B93-77FC2956A255}" destId="{18219BC9-B06F-C440-9931-D74068A0C7DB}" srcOrd="11" destOrd="0" presId="urn:microsoft.com/office/officeart/2005/8/layout/vList2"/>
    <dgm:cxn modelId="{A1FCBE90-51F8-614B-A546-C1B261E00986}" type="presParOf" srcId="{0A5BB731-2628-184C-8B93-77FC2956A255}" destId="{3B644015-C57E-E545-8367-66CE900963F0}" srcOrd="12" destOrd="0" presId="urn:microsoft.com/office/officeart/2005/8/layout/vList2"/>
    <dgm:cxn modelId="{660EBA87-991B-7C42-B9CE-55EC7776E2AE}" type="presParOf" srcId="{0A5BB731-2628-184C-8B93-77FC2956A255}" destId="{C41AA2FA-E811-E842-8220-02E5C9CB46F9}" srcOrd="13" destOrd="0" presId="urn:microsoft.com/office/officeart/2005/8/layout/vList2"/>
    <dgm:cxn modelId="{C047AC3C-57EE-7543-87D0-68F5BDA15F27}" type="presParOf" srcId="{0A5BB731-2628-184C-8B93-77FC2956A255}" destId="{1BCDA228-9CDD-EC4D-A018-F3CBA14B44A5}"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604F3-503C-445C-8C18-1653CC546A98}">
      <dsp:nvSpPr>
        <dsp:cNvPr id="0" name=""/>
        <dsp:cNvSpPr/>
      </dsp:nvSpPr>
      <dsp:spPr>
        <a:xfrm>
          <a:off x="0" y="600525"/>
          <a:ext cx="7203281" cy="11086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CF644-278C-428B-BC36-EFA7EE323716}">
      <dsp:nvSpPr>
        <dsp:cNvPr id="0" name=""/>
        <dsp:cNvSpPr/>
      </dsp:nvSpPr>
      <dsp:spPr>
        <a:xfrm>
          <a:off x="335370" y="849974"/>
          <a:ext cx="609764" cy="609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376B19-85DD-4276-8386-4CFFEDA7ED39}">
      <dsp:nvSpPr>
        <dsp:cNvPr id="0" name=""/>
        <dsp:cNvSpPr/>
      </dsp:nvSpPr>
      <dsp:spPr>
        <a:xfrm>
          <a:off x="1280504" y="600525"/>
          <a:ext cx="5922776" cy="110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3" tIns="117333" rIns="117333" bIns="117333" numCol="1" spcCol="1270" anchor="ctr" anchorCtr="0">
          <a:noAutofit/>
        </a:bodyPr>
        <a:lstStyle/>
        <a:p>
          <a:pPr marL="0" lvl="0" indent="0" algn="l" defTabSz="889000">
            <a:lnSpc>
              <a:spcPct val="90000"/>
            </a:lnSpc>
            <a:spcBef>
              <a:spcPct val="0"/>
            </a:spcBef>
            <a:spcAft>
              <a:spcPct val="35000"/>
            </a:spcAft>
            <a:buNone/>
          </a:pPr>
          <a:r>
            <a:rPr lang="en-US" sz="2000" kern="1200"/>
            <a:t>Unique collaborative of physicians, nurses, healthcare leaders and community members</a:t>
          </a:r>
        </a:p>
      </dsp:txBody>
      <dsp:txXfrm>
        <a:off x="1280504" y="600525"/>
        <a:ext cx="5922776" cy="1108662"/>
      </dsp:txXfrm>
    </dsp:sp>
    <dsp:sp modelId="{D98DA03A-7B88-448B-B91B-33799B6E1F35}">
      <dsp:nvSpPr>
        <dsp:cNvPr id="0" name=""/>
        <dsp:cNvSpPr/>
      </dsp:nvSpPr>
      <dsp:spPr>
        <a:xfrm>
          <a:off x="0" y="1986352"/>
          <a:ext cx="7203281" cy="11086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30724-B354-4C8B-BAAB-D75808951243}">
      <dsp:nvSpPr>
        <dsp:cNvPr id="0" name=""/>
        <dsp:cNvSpPr/>
      </dsp:nvSpPr>
      <dsp:spPr>
        <a:xfrm>
          <a:off x="335370" y="2235801"/>
          <a:ext cx="609764" cy="609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6FE7FB-D957-4A88-8FD5-9EB0181BB871}">
      <dsp:nvSpPr>
        <dsp:cNvPr id="0" name=""/>
        <dsp:cNvSpPr/>
      </dsp:nvSpPr>
      <dsp:spPr>
        <a:xfrm>
          <a:off x="1280504" y="1986352"/>
          <a:ext cx="5922776" cy="110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3" tIns="117333" rIns="117333" bIns="117333" numCol="1" spcCol="1270" anchor="ctr" anchorCtr="0">
          <a:noAutofit/>
        </a:bodyPr>
        <a:lstStyle/>
        <a:p>
          <a:pPr marL="0" lvl="0" indent="0" algn="l" defTabSz="889000">
            <a:lnSpc>
              <a:spcPct val="90000"/>
            </a:lnSpc>
            <a:spcBef>
              <a:spcPct val="0"/>
            </a:spcBef>
            <a:spcAft>
              <a:spcPct val="35000"/>
            </a:spcAft>
            <a:buNone/>
          </a:pPr>
          <a:r>
            <a:rPr lang="en-US" sz="2000" kern="1200"/>
            <a:t>Single purpose – </a:t>
          </a:r>
          <a:r>
            <a:rPr lang="en-US" sz="2000" b="1" kern="1200"/>
            <a:t>to impact the lives of individuals, communities, and organizations by promoting health through happiness</a:t>
          </a:r>
          <a:endParaRPr lang="en-US" sz="2000" kern="1200"/>
        </a:p>
      </dsp:txBody>
      <dsp:txXfrm>
        <a:off x="1280504" y="1986352"/>
        <a:ext cx="5922776" cy="1108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5F355-F8AD-4B40-9FFB-A2CBCF874D7C}">
      <dsp:nvSpPr>
        <dsp:cNvPr id="0" name=""/>
        <dsp:cNvSpPr/>
      </dsp:nvSpPr>
      <dsp:spPr>
        <a:xfrm>
          <a:off x="0" y="451"/>
          <a:ext cx="720328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56AD0-41B2-8E4E-89C4-7D202D6793B2}">
      <dsp:nvSpPr>
        <dsp:cNvPr id="0" name=""/>
        <dsp:cNvSpPr/>
      </dsp:nvSpPr>
      <dsp:spPr>
        <a:xfrm>
          <a:off x="0" y="451"/>
          <a:ext cx="7203281" cy="7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a:t>Greater resilience leads to improved learning and academic achievement.</a:t>
          </a:r>
        </a:p>
      </dsp:txBody>
      <dsp:txXfrm>
        <a:off x="0" y="451"/>
        <a:ext cx="7203281" cy="738927"/>
      </dsp:txXfrm>
    </dsp:sp>
    <dsp:sp modelId="{D7C69A25-D713-484D-BD5E-7A0B1FB1E8CE}">
      <dsp:nvSpPr>
        <dsp:cNvPr id="0" name=""/>
        <dsp:cNvSpPr/>
      </dsp:nvSpPr>
      <dsp:spPr>
        <a:xfrm>
          <a:off x="0" y="739378"/>
          <a:ext cx="720328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DC9D6-9F8B-4449-9A33-C9A72775B48D}">
      <dsp:nvSpPr>
        <dsp:cNvPr id="0" name=""/>
        <dsp:cNvSpPr/>
      </dsp:nvSpPr>
      <dsp:spPr>
        <a:xfrm>
          <a:off x="0" y="739378"/>
          <a:ext cx="7203281" cy="7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a:t>Resilience is related to lower absences from work or school due to sickness.</a:t>
          </a:r>
        </a:p>
      </dsp:txBody>
      <dsp:txXfrm>
        <a:off x="0" y="739378"/>
        <a:ext cx="7203281" cy="738927"/>
      </dsp:txXfrm>
    </dsp:sp>
    <dsp:sp modelId="{1F2EDD94-AA27-4549-AE65-52E3D00EF3AB}">
      <dsp:nvSpPr>
        <dsp:cNvPr id="0" name=""/>
        <dsp:cNvSpPr/>
      </dsp:nvSpPr>
      <dsp:spPr>
        <a:xfrm>
          <a:off x="0" y="1478306"/>
          <a:ext cx="720328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25168-4799-614A-B5ED-E981D5C3FD4C}">
      <dsp:nvSpPr>
        <dsp:cNvPr id="0" name=""/>
        <dsp:cNvSpPr/>
      </dsp:nvSpPr>
      <dsp:spPr>
        <a:xfrm>
          <a:off x="0" y="1478306"/>
          <a:ext cx="7203281" cy="7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a:t>It contributes to reduced risk-taking behaviors including excessive drinking, smoking, and use of drugs.</a:t>
          </a:r>
        </a:p>
      </dsp:txBody>
      <dsp:txXfrm>
        <a:off x="0" y="1478306"/>
        <a:ext cx="7203281" cy="738927"/>
      </dsp:txXfrm>
    </dsp:sp>
    <dsp:sp modelId="{76E739AA-74AE-3040-B9B2-F4A6600308AC}">
      <dsp:nvSpPr>
        <dsp:cNvPr id="0" name=""/>
        <dsp:cNvSpPr/>
      </dsp:nvSpPr>
      <dsp:spPr>
        <a:xfrm>
          <a:off x="0" y="2217233"/>
          <a:ext cx="720328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5F4AE-DFD2-664C-9069-E81B806603D2}">
      <dsp:nvSpPr>
        <dsp:cNvPr id="0" name=""/>
        <dsp:cNvSpPr/>
      </dsp:nvSpPr>
      <dsp:spPr>
        <a:xfrm>
          <a:off x="0" y="2217233"/>
          <a:ext cx="7203281" cy="7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a:t>Those with greater resilience tend to be more involved in the community and/or family activities.</a:t>
          </a:r>
        </a:p>
      </dsp:txBody>
      <dsp:txXfrm>
        <a:off x="0" y="2217233"/>
        <a:ext cx="7203281" cy="738927"/>
      </dsp:txXfrm>
    </dsp:sp>
    <dsp:sp modelId="{1C8254C9-EE95-7A42-822D-E2AF39D37CA4}">
      <dsp:nvSpPr>
        <dsp:cNvPr id="0" name=""/>
        <dsp:cNvSpPr/>
      </dsp:nvSpPr>
      <dsp:spPr>
        <a:xfrm>
          <a:off x="0" y="2956161"/>
          <a:ext cx="720328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23E11-F4B3-7E4F-B7A8-97997A4977F2}">
      <dsp:nvSpPr>
        <dsp:cNvPr id="0" name=""/>
        <dsp:cNvSpPr/>
      </dsp:nvSpPr>
      <dsp:spPr>
        <a:xfrm>
          <a:off x="0" y="2956161"/>
          <a:ext cx="7203281" cy="7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a:t>Higher resilience is related to a lower rate of mortality and increased physical health </a:t>
          </a:r>
        </a:p>
      </dsp:txBody>
      <dsp:txXfrm>
        <a:off x="0" y="2956161"/>
        <a:ext cx="7203281" cy="738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D6185-B81D-8A43-9EA5-4A0EEE74C6D8}">
      <dsp:nvSpPr>
        <dsp:cNvPr id="0" name=""/>
        <dsp:cNvSpPr/>
      </dsp:nvSpPr>
      <dsp:spPr>
        <a:xfrm>
          <a:off x="0" y="121795"/>
          <a:ext cx="4435078" cy="516427"/>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Physical</a:t>
          </a:r>
          <a:endParaRPr lang="en-US" sz="1300" kern="1200"/>
        </a:p>
      </dsp:txBody>
      <dsp:txXfrm>
        <a:off x="25210" y="147005"/>
        <a:ext cx="4384658" cy="466007"/>
      </dsp:txXfrm>
    </dsp:sp>
    <dsp:sp modelId="{04DA5CE9-0B7F-EA41-9F3C-4A9B1A796897}">
      <dsp:nvSpPr>
        <dsp:cNvPr id="0" name=""/>
        <dsp:cNvSpPr/>
      </dsp:nvSpPr>
      <dsp:spPr>
        <a:xfrm>
          <a:off x="0" y="675662"/>
          <a:ext cx="4435078" cy="516427"/>
        </a:xfrm>
        <a:prstGeom prst="roundRect">
          <a:avLst/>
        </a:prstGeom>
        <a:gradFill rotWithShape="0">
          <a:gsLst>
            <a:gs pos="0">
              <a:schemeClr val="accent2">
                <a:hueOff val="-155128"/>
                <a:satOff val="5884"/>
                <a:lumOff val="-3221"/>
                <a:alphaOff val="0"/>
                <a:tint val="98000"/>
                <a:satMod val="110000"/>
                <a:lumMod val="104000"/>
              </a:schemeClr>
            </a:gs>
            <a:gs pos="69000">
              <a:schemeClr val="accent2">
                <a:hueOff val="-155128"/>
                <a:satOff val="5884"/>
                <a:lumOff val="-3221"/>
                <a:alphaOff val="0"/>
                <a:shade val="88000"/>
                <a:satMod val="130000"/>
                <a:lumMod val="92000"/>
              </a:schemeClr>
            </a:gs>
            <a:gs pos="100000">
              <a:schemeClr val="accent2">
                <a:hueOff val="-155128"/>
                <a:satOff val="5884"/>
                <a:lumOff val="-322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i="1" kern="1200" dirty="0"/>
            <a:t>Example: Never sit still for more than an hour</a:t>
          </a:r>
          <a:endParaRPr lang="en-US" sz="1300" kern="1200" dirty="0"/>
        </a:p>
      </dsp:txBody>
      <dsp:txXfrm>
        <a:off x="25210" y="700872"/>
        <a:ext cx="4384658" cy="466007"/>
      </dsp:txXfrm>
    </dsp:sp>
    <dsp:sp modelId="{A24C1497-0DA7-544B-8237-CA207BDFAB57}">
      <dsp:nvSpPr>
        <dsp:cNvPr id="0" name=""/>
        <dsp:cNvSpPr/>
      </dsp:nvSpPr>
      <dsp:spPr>
        <a:xfrm>
          <a:off x="0" y="1229529"/>
          <a:ext cx="4435078" cy="516427"/>
        </a:xfrm>
        <a:prstGeom prst="roundRect">
          <a:avLst/>
        </a:prstGeom>
        <a:gradFill rotWithShape="0">
          <a:gsLst>
            <a:gs pos="0">
              <a:schemeClr val="accent2">
                <a:hueOff val="-310255"/>
                <a:satOff val="11768"/>
                <a:lumOff val="-6442"/>
                <a:alphaOff val="0"/>
                <a:tint val="98000"/>
                <a:satMod val="110000"/>
                <a:lumMod val="104000"/>
              </a:schemeClr>
            </a:gs>
            <a:gs pos="69000">
              <a:schemeClr val="accent2">
                <a:hueOff val="-310255"/>
                <a:satOff val="11768"/>
                <a:lumOff val="-6442"/>
                <a:alphaOff val="0"/>
                <a:shade val="88000"/>
                <a:satMod val="130000"/>
                <a:lumMod val="92000"/>
              </a:schemeClr>
            </a:gs>
            <a:gs pos="100000">
              <a:schemeClr val="accent2">
                <a:hueOff val="-310255"/>
                <a:satOff val="11768"/>
                <a:lumOff val="-644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Mental </a:t>
          </a:r>
          <a:endParaRPr lang="en-US" sz="1300" kern="1200"/>
        </a:p>
      </dsp:txBody>
      <dsp:txXfrm>
        <a:off x="25210" y="1254739"/>
        <a:ext cx="4384658" cy="466007"/>
      </dsp:txXfrm>
    </dsp:sp>
    <dsp:sp modelId="{F6DFFCCB-D360-4248-B794-B0B72841964D}">
      <dsp:nvSpPr>
        <dsp:cNvPr id="0" name=""/>
        <dsp:cNvSpPr/>
      </dsp:nvSpPr>
      <dsp:spPr>
        <a:xfrm>
          <a:off x="0" y="1783396"/>
          <a:ext cx="4435078" cy="516427"/>
        </a:xfrm>
        <a:prstGeom prst="roundRect">
          <a:avLst/>
        </a:prstGeom>
        <a:gradFill rotWithShape="0">
          <a:gsLst>
            <a:gs pos="0">
              <a:schemeClr val="accent2">
                <a:hueOff val="-465383"/>
                <a:satOff val="17652"/>
                <a:lumOff val="-9663"/>
                <a:alphaOff val="0"/>
                <a:tint val="98000"/>
                <a:satMod val="110000"/>
                <a:lumMod val="104000"/>
              </a:schemeClr>
            </a:gs>
            <a:gs pos="69000">
              <a:schemeClr val="accent2">
                <a:hueOff val="-465383"/>
                <a:satOff val="17652"/>
                <a:lumOff val="-9663"/>
                <a:alphaOff val="0"/>
                <a:shade val="88000"/>
                <a:satMod val="130000"/>
                <a:lumMod val="92000"/>
              </a:schemeClr>
            </a:gs>
            <a:gs pos="100000">
              <a:schemeClr val="accent2">
                <a:hueOff val="-465383"/>
                <a:satOff val="17652"/>
                <a:lumOff val="-966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i="1" kern="1200"/>
            <a:t>Example: Tackle tiny goals to boost your willpower</a:t>
          </a:r>
          <a:endParaRPr lang="en-US" sz="1300" kern="1200"/>
        </a:p>
      </dsp:txBody>
      <dsp:txXfrm>
        <a:off x="25210" y="1808606"/>
        <a:ext cx="4384658" cy="466007"/>
      </dsp:txXfrm>
    </dsp:sp>
    <dsp:sp modelId="{799C9E08-4AA1-B84C-B87B-11FB27138AD3}">
      <dsp:nvSpPr>
        <dsp:cNvPr id="0" name=""/>
        <dsp:cNvSpPr/>
      </dsp:nvSpPr>
      <dsp:spPr>
        <a:xfrm>
          <a:off x="0" y="2337263"/>
          <a:ext cx="4435078" cy="516427"/>
        </a:xfrm>
        <a:prstGeom prst="roundRect">
          <a:avLst/>
        </a:prstGeom>
        <a:gradFill rotWithShape="0">
          <a:gsLst>
            <a:gs pos="0">
              <a:schemeClr val="accent2">
                <a:hueOff val="-620510"/>
                <a:satOff val="23536"/>
                <a:lumOff val="-12884"/>
                <a:alphaOff val="0"/>
                <a:tint val="98000"/>
                <a:satMod val="110000"/>
                <a:lumMod val="104000"/>
              </a:schemeClr>
            </a:gs>
            <a:gs pos="69000">
              <a:schemeClr val="accent2">
                <a:hueOff val="-620510"/>
                <a:satOff val="23536"/>
                <a:lumOff val="-12884"/>
                <a:alphaOff val="0"/>
                <a:shade val="88000"/>
                <a:satMod val="130000"/>
                <a:lumMod val="92000"/>
              </a:schemeClr>
            </a:gs>
            <a:gs pos="100000">
              <a:schemeClr val="accent2">
                <a:hueOff val="-620510"/>
                <a:satOff val="23536"/>
                <a:lumOff val="-1288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Emotional</a:t>
          </a:r>
          <a:endParaRPr lang="en-US" sz="1300" kern="1200"/>
        </a:p>
      </dsp:txBody>
      <dsp:txXfrm>
        <a:off x="25210" y="2362473"/>
        <a:ext cx="4384658" cy="466007"/>
      </dsp:txXfrm>
    </dsp:sp>
    <dsp:sp modelId="{38A1FF18-6609-1645-AD40-668240509C37}">
      <dsp:nvSpPr>
        <dsp:cNvPr id="0" name=""/>
        <dsp:cNvSpPr/>
      </dsp:nvSpPr>
      <dsp:spPr>
        <a:xfrm>
          <a:off x="0" y="2891131"/>
          <a:ext cx="4435078" cy="516427"/>
        </a:xfrm>
        <a:prstGeom prst="roundRect">
          <a:avLst/>
        </a:prstGeom>
        <a:gradFill rotWithShape="0">
          <a:gsLst>
            <a:gs pos="0">
              <a:schemeClr val="accent2">
                <a:hueOff val="-775638"/>
                <a:satOff val="29420"/>
                <a:lumOff val="-16105"/>
                <a:alphaOff val="0"/>
                <a:tint val="98000"/>
                <a:satMod val="110000"/>
                <a:lumMod val="104000"/>
              </a:schemeClr>
            </a:gs>
            <a:gs pos="69000">
              <a:schemeClr val="accent2">
                <a:hueOff val="-775638"/>
                <a:satOff val="29420"/>
                <a:lumOff val="-16105"/>
                <a:alphaOff val="0"/>
                <a:shade val="88000"/>
                <a:satMod val="130000"/>
                <a:lumMod val="92000"/>
              </a:schemeClr>
            </a:gs>
            <a:gs pos="100000">
              <a:schemeClr val="accent2">
                <a:hueOff val="-775638"/>
                <a:satOff val="29420"/>
                <a:lumOff val="-1610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i="1" kern="1200"/>
            <a:t>Example: Achieve the 3:1 positive emotion ratio</a:t>
          </a:r>
          <a:endParaRPr lang="en-US" sz="1300" kern="1200"/>
        </a:p>
      </dsp:txBody>
      <dsp:txXfrm>
        <a:off x="25210" y="2916341"/>
        <a:ext cx="4384658" cy="466007"/>
      </dsp:txXfrm>
    </dsp:sp>
    <dsp:sp modelId="{3B644015-C57E-E545-8367-66CE900963F0}">
      <dsp:nvSpPr>
        <dsp:cNvPr id="0" name=""/>
        <dsp:cNvSpPr/>
      </dsp:nvSpPr>
      <dsp:spPr>
        <a:xfrm>
          <a:off x="0" y="3444998"/>
          <a:ext cx="4435078" cy="516427"/>
        </a:xfrm>
        <a:prstGeom prst="roundRect">
          <a:avLst/>
        </a:prstGeom>
        <a:gradFill rotWithShape="0">
          <a:gsLst>
            <a:gs pos="0">
              <a:schemeClr val="accent2">
                <a:hueOff val="-930766"/>
                <a:satOff val="35304"/>
                <a:lumOff val="-19326"/>
                <a:alphaOff val="0"/>
                <a:tint val="98000"/>
                <a:satMod val="110000"/>
                <a:lumMod val="104000"/>
              </a:schemeClr>
            </a:gs>
            <a:gs pos="69000">
              <a:schemeClr val="accent2">
                <a:hueOff val="-930766"/>
                <a:satOff val="35304"/>
                <a:lumOff val="-19326"/>
                <a:alphaOff val="0"/>
                <a:shade val="88000"/>
                <a:satMod val="130000"/>
                <a:lumMod val="92000"/>
              </a:schemeClr>
            </a:gs>
            <a:gs pos="100000">
              <a:schemeClr val="accent2">
                <a:hueOff val="-930766"/>
                <a:satOff val="35304"/>
                <a:lumOff val="-1932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Social</a:t>
          </a:r>
          <a:endParaRPr lang="en-US" sz="1300" kern="1200"/>
        </a:p>
      </dsp:txBody>
      <dsp:txXfrm>
        <a:off x="25210" y="3470208"/>
        <a:ext cx="4384658" cy="466007"/>
      </dsp:txXfrm>
    </dsp:sp>
    <dsp:sp modelId="{1BCDA228-9CDD-EC4D-A018-F3CBA14B44A5}">
      <dsp:nvSpPr>
        <dsp:cNvPr id="0" name=""/>
        <dsp:cNvSpPr/>
      </dsp:nvSpPr>
      <dsp:spPr>
        <a:xfrm>
          <a:off x="0" y="3998865"/>
          <a:ext cx="4435078" cy="516427"/>
        </a:xfrm>
        <a:prstGeom prst="roundRect">
          <a:avLst/>
        </a:prstGeom>
        <a:gradFill rotWithShape="0">
          <a:gsLst>
            <a:gs pos="0">
              <a:schemeClr val="accent2">
                <a:hueOff val="-1085893"/>
                <a:satOff val="41188"/>
                <a:lumOff val="-22547"/>
                <a:alphaOff val="0"/>
                <a:tint val="98000"/>
                <a:satMod val="110000"/>
                <a:lumMod val="104000"/>
              </a:schemeClr>
            </a:gs>
            <a:gs pos="69000">
              <a:schemeClr val="accent2">
                <a:hueOff val="-1085893"/>
                <a:satOff val="41188"/>
                <a:lumOff val="-22547"/>
                <a:alphaOff val="0"/>
                <a:shade val="88000"/>
                <a:satMod val="130000"/>
                <a:lumMod val="92000"/>
              </a:schemeClr>
            </a:gs>
            <a:gs pos="100000">
              <a:schemeClr val="accent2">
                <a:hueOff val="-1085893"/>
                <a:satOff val="41188"/>
                <a:lumOff val="-2254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i="1" kern="1200"/>
            <a:t>Example: Reaching out to 1 person you care about everyday</a:t>
          </a:r>
          <a:endParaRPr lang="en-US" sz="1300" kern="1200"/>
        </a:p>
      </dsp:txBody>
      <dsp:txXfrm>
        <a:off x="25210" y="4024075"/>
        <a:ext cx="4384658" cy="4660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9F390-5A78-9B44-BBFC-B6F58B7620B2}" type="datetimeFigureOut">
              <a:rPr lang="en-US" smtClean="0"/>
              <a:t>8/3/2021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9AD46-7EEE-BE4A-B759-F03AFC5B1C52}" type="slidenum">
              <a:rPr lang="en-US" smtClean="0"/>
              <a:t>‹#›</a:t>
            </a:fld>
            <a:endParaRPr lang="en-US"/>
          </a:p>
        </p:txBody>
      </p:sp>
    </p:spTree>
    <p:extLst>
      <p:ext uri="{BB962C8B-B14F-4D97-AF65-F5344CB8AC3E}">
        <p14:creationId xmlns:p14="http://schemas.microsoft.com/office/powerpoint/2010/main" val="380655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ouncebackproject.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sitivepsychology.com/teaching-resilienc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biglifejournal.com/blogs/blog/top-childrens-books-resilience" TargetMode="External"/><Relationship Id="rId5" Type="http://schemas.openxmlformats.org/officeDocument/2006/relationships/hyperlink" Target="https://www.weareteachers.com/8-ways-to-help-your-students-build-resiliency/" TargetMode="External"/><Relationship Id="rId4" Type="http://schemas.openxmlformats.org/officeDocument/2006/relationships/hyperlink" Target="https://positivepsychology.com/resilience-activities-workshee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the history of Bounce Back Project (see BBP Beginnings in raining manual) – started in 2015 in Wright County, MN after the loss of 2 local physicians…</a:t>
            </a:r>
          </a:p>
          <a:p>
            <a:endParaRPr lang="en-US" dirty="0"/>
          </a:p>
        </p:txBody>
      </p:sp>
      <p:sp>
        <p:nvSpPr>
          <p:cNvPr id="4" name="Slide Number Placeholder 3"/>
          <p:cNvSpPr>
            <a:spLocks noGrp="1"/>
          </p:cNvSpPr>
          <p:nvPr>
            <p:ph type="sldNum" sz="quarter" idx="5"/>
          </p:nvPr>
        </p:nvSpPr>
        <p:spPr/>
        <p:txBody>
          <a:bodyPr/>
          <a:lstStyle/>
          <a:p>
            <a:fld id="{D5D9AD46-7EEE-BE4A-B759-F03AFC5B1C52}" type="slidenum">
              <a:rPr lang="en-US" smtClean="0"/>
              <a:t>1</a:t>
            </a:fld>
            <a:endParaRPr lang="en-US"/>
          </a:p>
        </p:txBody>
      </p:sp>
    </p:spTree>
    <p:extLst>
      <p:ext uri="{BB962C8B-B14F-4D97-AF65-F5344CB8AC3E}">
        <p14:creationId xmlns:p14="http://schemas.microsoft.com/office/powerpoint/2010/main" val="139331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Well done, everyone. </a:t>
            </a:r>
            <a:r>
              <a:rPr lang="en-US" dirty="0">
                <a:effectLst/>
              </a:rPr>
              <a:t>That has just improved your physical resilience, which means that your body can withstand more stress and heal itself faster. We know from the research that the number one thing you can do to boost your physical resilience is to not sit still.  That's all it takes.  Every single second that you are not sitting still, you are actively improving the health of your heart, and your lungs and brains.</a:t>
            </a:r>
            <a:endParaRPr lang="en-US" sz="1200" kern="1200" dirty="0">
              <a:solidFill>
                <a:schemeClr val="tx1"/>
              </a:solidFill>
              <a:effectLst/>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t>10</a:t>
            </a:fld>
            <a:endParaRPr lang="en-US"/>
          </a:p>
        </p:txBody>
      </p:sp>
    </p:spTree>
    <p:extLst>
      <p:ext uri="{BB962C8B-B14F-4D97-AF65-F5344CB8AC3E}">
        <p14:creationId xmlns:p14="http://schemas.microsoft.com/office/powerpoint/2010/main" val="422401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done, everyone.  </a:t>
            </a:r>
            <a:r>
              <a:rPr lang="en-US" dirty="0">
                <a:effectLst/>
              </a:rPr>
              <a:t>Now that was working on your mental resilience, which means you have more mental focus, more discipline, determination and will power.  We know from the scientific research that willpower actually works like a muscle.  It gets stronger the more you exercise it.  So tackling a tiny challenge without giving up, even one as absurd as snapping your fingers exactly 30 times</a:t>
            </a:r>
            <a:r>
              <a:rPr lang="en-US" baseline="0" dirty="0">
                <a:effectLst/>
              </a:rPr>
              <a:t> is </a:t>
            </a:r>
            <a:r>
              <a:rPr lang="en-US" dirty="0">
                <a:effectLst/>
              </a:rPr>
              <a:t>actually a scientifically validated way to boost your willpower.</a:t>
            </a:r>
          </a:p>
          <a:p>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t>11</a:t>
            </a:fld>
            <a:endParaRPr lang="en-US"/>
          </a:p>
        </p:txBody>
      </p:sp>
    </p:spTree>
    <p:extLst>
      <p:ext uri="{BB962C8B-B14F-4D97-AF65-F5344CB8AC3E}">
        <p14:creationId xmlns:p14="http://schemas.microsoft.com/office/powerpoint/2010/main" val="647250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endParaRPr lang="en-US" dirty="0">
              <a:effectLst/>
            </a:endParaRPr>
          </a:p>
          <a:p>
            <a:pPr marL="228600" indent="-228600">
              <a:buAutoNum type="arabicPeriod"/>
            </a:pPr>
            <a:r>
              <a:rPr lang="en-US" sz="1200" kern="1200" dirty="0">
                <a:solidFill>
                  <a:schemeClr val="tx1"/>
                </a:solidFill>
                <a:effectLst/>
                <a:latin typeface="+mn-lt"/>
                <a:ea typeface="+mn-ea"/>
                <a:cs typeface="+mn-cs"/>
              </a:rPr>
              <a:t>All right, what we're just feeling there is</a:t>
            </a:r>
            <a:r>
              <a:rPr lang="en-US" sz="1200" kern="1200" baseline="0" dirty="0">
                <a:solidFill>
                  <a:schemeClr val="tx1"/>
                </a:solidFill>
                <a:effectLst/>
                <a:latin typeface="+mn-lt"/>
                <a:ea typeface="+mn-ea"/>
                <a:cs typeface="+mn-cs"/>
              </a:rPr>
              <a:t> working on our</a:t>
            </a:r>
            <a:r>
              <a:rPr lang="en-US" sz="1200" kern="1200" dirty="0">
                <a:solidFill>
                  <a:schemeClr val="tx1"/>
                </a:solidFill>
                <a:effectLst/>
                <a:latin typeface="+mn-lt"/>
                <a:ea typeface="+mn-ea"/>
                <a:cs typeface="+mn-cs"/>
              </a:rPr>
              <a:t> emotional resilience, which means you have the ability to provoke powerful, positive emotions like curiosity or love, which we feel when thinking about</a:t>
            </a:r>
            <a:r>
              <a:rPr lang="en-US" sz="1200" kern="1200" baseline="0" dirty="0">
                <a:solidFill>
                  <a:schemeClr val="tx1"/>
                </a:solidFill>
                <a:effectLst/>
                <a:latin typeface="+mn-lt"/>
                <a:ea typeface="+mn-ea"/>
                <a:cs typeface="+mn-cs"/>
              </a:rPr>
              <a:t> the people we love</a:t>
            </a:r>
            <a:r>
              <a:rPr lang="en-US" sz="1200" kern="1200" dirty="0">
                <a:solidFill>
                  <a:schemeClr val="tx1"/>
                </a:solidFill>
                <a:effectLst/>
                <a:latin typeface="+mn-lt"/>
                <a:ea typeface="+mn-ea"/>
                <a:cs typeface="+mn-cs"/>
              </a:rPr>
              <a:t> when you need them most.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Here's a secret from the scientific literature for you.  If you can manage to experience three positive emotions for every one negative emotion over the course of an hour, a day, a week, you dramatically improve your health and your ability to successfully tackle any problem you're facing.  And this is called the three-to-one positive emotion ratio. My</a:t>
            </a:r>
            <a:r>
              <a:rPr lang="en-US" sz="1200" kern="1200" baseline="0" dirty="0">
                <a:solidFill>
                  <a:schemeClr val="tx1"/>
                </a:solidFill>
                <a:effectLst/>
                <a:latin typeface="+mn-lt"/>
                <a:ea typeface="+mn-ea"/>
                <a:cs typeface="+mn-cs"/>
              </a:rPr>
              <a:t> favorite though is to do a Random Act of Kindness.  RAOKs actually have been shown to make you happier for 2 weeks after doing one and make the other person happy for a whole day.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t>12</a:t>
            </a:fld>
            <a:endParaRPr lang="en-US"/>
          </a:p>
        </p:txBody>
      </p:sp>
    </p:spTree>
    <p:extLst>
      <p:ext uri="{BB962C8B-B14F-4D97-AF65-F5344CB8AC3E}">
        <p14:creationId xmlns:p14="http://schemas.microsoft.com/office/powerpoint/2010/main" val="213980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endParaRPr lang="en-US" dirty="0">
              <a:effectLst/>
            </a:endParaRPr>
          </a:p>
          <a:p>
            <a:pPr marL="228600" indent="-228600">
              <a:buAutoNum type="arabicPeriod"/>
            </a:pPr>
            <a:r>
              <a:rPr lang="en-US" sz="1200" kern="1200" dirty="0">
                <a:solidFill>
                  <a:schemeClr val="tx1"/>
                </a:solidFill>
                <a:effectLst/>
                <a:latin typeface="+mn-lt"/>
                <a:ea typeface="+mn-ea"/>
                <a:cs typeface="+mn-cs"/>
              </a:rPr>
              <a:t>All right, what we're just feeling there is</a:t>
            </a:r>
            <a:r>
              <a:rPr lang="en-US" sz="1200" kern="1200" baseline="0" dirty="0">
                <a:solidFill>
                  <a:schemeClr val="tx1"/>
                </a:solidFill>
                <a:effectLst/>
                <a:latin typeface="+mn-lt"/>
                <a:ea typeface="+mn-ea"/>
                <a:cs typeface="+mn-cs"/>
              </a:rPr>
              <a:t> working on our</a:t>
            </a:r>
            <a:r>
              <a:rPr lang="en-US" sz="1200" kern="1200" dirty="0">
                <a:solidFill>
                  <a:schemeClr val="tx1"/>
                </a:solidFill>
                <a:effectLst/>
                <a:latin typeface="+mn-lt"/>
                <a:ea typeface="+mn-ea"/>
                <a:cs typeface="+mn-cs"/>
              </a:rPr>
              <a:t> emotional resilience, which means you have the ability to provoke powerful, positive emotions like curiosity or love, which we feel when thinking about</a:t>
            </a:r>
            <a:r>
              <a:rPr lang="en-US" sz="1200" kern="1200" baseline="0" dirty="0">
                <a:solidFill>
                  <a:schemeClr val="tx1"/>
                </a:solidFill>
                <a:effectLst/>
                <a:latin typeface="+mn-lt"/>
                <a:ea typeface="+mn-ea"/>
                <a:cs typeface="+mn-cs"/>
              </a:rPr>
              <a:t> the people we love</a:t>
            </a:r>
            <a:r>
              <a:rPr lang="en-US" sz="1200" kern="1200" dirty="0">
                <a:solidFill>
                  <a:schemeClr val="tx1"/>
                </a:solidFill>
                <a:effectLst/>
                <a:latin typeface="+mn-lt"/>
                <a:ea typeface="+mn-ea"/>
                <a:cs typeface="+mn-cs"/>
              </a:rPr>
              <a:t> when you need them most.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Here's a secret from the scientific literature for you.  If you can manage to experience three positive emotions for every one negative emotion over the course of an hour, a day, a week, you dramatically improve your health and your ability to successfully tackle any problem you're facing.  And this is called the three-to-one positive emotion ratio. My</a:t>
            </a:r>
            <a:r>
              <a:rPr lang="en-US" sz="1200" kern="1200" baseline="0" dirty="0">
                <a:solidFill>
                  <a:schemeClr val="tx1"/>
                </a:solidFill>
                <a:effectLst/>
                <a:latin typeface="+mn-lt"/>
                <a:ea typeface="+mn-ea"/>
                <a:cs typeface="+mn-cs"/>
              </a:rPr>
              <a:t> favorite though is to do a Random Act of Kindness.  RAOKs actually have been shown to make you happier for 2 weeks after doing one and make the other person happy for a whole day.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t>13</a:t>
            </a:fld>
            <a:endParaRPr lang="en-US"/>
          </a:p>
        </p:txBody>
      </p:sp>
    </p:spTree>
    <p:extLst>
      <p:ext uri="{BB962C8B-B14F-4D97-AF65-F5344CB8AC3E}">
        <p14:creationId xmlns:p14="http://schemas.microsoft.com/office/powerpoint/2010/main" val="38792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a TED Talk, Jane </a:t>
            </a:r>
            <a:r>
              <a:rPr lang="en-US" dirty="0" err="1"/>
              <a:t>McGonigal</a:t>
            </a:r>
            <a:r>
              <a:rPr lang="en-US" dirty="0"/>
              <a:t> described four types of resilience. In relating these descriptions, she said that people who practice these behaviors regularly live longer than those who don’t.</a:t>
            </a:r>
          </a:p>
          <a:p>
            <a:r>
              <a:rPr lang="en-US" dirty="0"/>
              <a:t>Here are the types:</a:t>
            </a:r>
          </a:p>
          <a:p>
            <a:endParaRPr lang="en-US" dirty="0"/>
          </a:p>
          <a:p>
            <a:r>
              <a:rPr lang="en-US" b="1" dirty="0"/>
              <a:t>Physical</a:t>
            </a:r>
            <a:r>
              <a:rPr lang="en-US" dirty="0"/>
              <a:t> resilience- you are physically resilient if you don’t sit still longer than an hour at a time. You keep moving, especially when you don’t feel like it. I don’t know about you, but as I age, the temptation to sit on the couch or to nurse a pain by not moving is high. A physically resilient person works out the kinks and makes physical activity a priority.</a:t>
            </a:r>
          </a:p>
          <a:p>
            <a:endParaRPr lang="en-US" dirty="0"/>
          </a:p>
          <a:p>
            <a:r>
              <a:rPr lang="en-US" b="1" dirty="0"/>
              <a:t>Mental </a:t>
            </a:r>
            <a:r>
              <a:rPr lang="en-US" dirty="0"/>
              <a:t>resilience- you are mentally resilient if you test your brain. Do puzzles. Play board games. Try new hobbies. Read new books. Stay engaged in work. Grow a garden. In short, mentally resilient folks stay challenged.</a:t>
            </a:r>
          </a:p>
          <a:p>
            <a:endParaRPr lang="en-US" dirty="0"/>
          </a:p>
          <a:p>
            <a:r>
              <a:rPr lang="en-US" b="1" dirty="0"/>
              <a:t>Emotional </a:t>
            </a:r>
            <a:r>
              <a:rPr lang="en-US" dirty="0"/>
              <a:t>resilience-you are emotionally resilient if you engage in regular reflection on things beautiful, fanciful, visionary. Emotional resilience exercises our capability to imagine, dream, plan and create. It fortifies the soul. Emotional resilience allows us to find positive things even when circumstances stay grim.</a:t>
            </a:r>
          </a:p>
          <a:p>
            <a:endParaRPr lang="en-US" dirty="0"/>
          </a:p>
          <a:p>
            <a:r>
              <a:rPr lang="en-US" b="1" dirty="0"/>
              <a:t>Social</a:t>
            </a:r>
            <a:r>
              <a:rPr lang="en-US" dirty="0"/>
              <a:t> resilience. When you stay in touch with others socially, you are being socially resilient. Hugs and handshakes stimulate the brain. Having a friend who you look forward to visiting with and taking the initiative to stay engaged is social resilience.</a:t>
            </a:r>
          </a:p>
        </p:txBody>
      </p:sp>
      <p:sp>
        <p:nvSpPr>
          <p:cNvPr id="4" name="Slide Number Placeholder 3"/>
          <p:cNvSpPr>
            <a:spLocks noGrp="1"/>
          </p:cNvSpPr>
          <p:nvPr>
            <p:ph type="sldNum" sz="quarter" idx="10"/>
          </p:nvPr>
        </p:nvSpPr>
        <p:spPr/>
        <p:txBody>
          <a:bodyPr/>
          <a:lstStyle/>
          <a:p>
            <a:fld id="{CE0DE2F1-69E0-474A-868B-A9179DADF3B7}" type="slidenum">
              <a:rPr lang="en-US" smtClean="0"/>
              <a:t>14</a:t>
            </a:fld>
            <a:endParaRPr lang="en-US"/>
          </a:p>
        </p:txBody>
      </p:sp>
    </p:spTree>
    <p:extLst>
      <p:ext uri="{BB962C8B-B14F-4D97-AF65-F5344CB8AC3E}">
        <p14:creationId xmlns:p14="http://schemas.microsoft.com/office/powerpoint/2010/main" val="143438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17</a:t>
            </a:fld>
            <a:endParaRPr lang="en-US"/>
          </a:p>
        </p:txBody>
      </p:sp>
    </p:spTree>
    <p:extLst>
      <p:ext uri="{BB962C8B-B14F-4D97-AF65-F5344CB8AC3E}">
        <p14:creationId xmlns:p14="http://schemas.microsoft.com/office/powerpoint/2010/main" val="154016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18</a:t>
            </a:fld>
            <a:endParaRPr lang="en-US"/>
          </a:p>
        </p:txBody>
      </p:sp>
    </p:spTree>
    <p:extLst>
      <p:ext uri="{BB962C8B-B14F-4D97-AF65-F5344CB8AC3E}">
        <p14:creationId xmlns:p14="http://schemas.microsoft.com/office/powerpoint/2010/main" val="197591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D5D9AD46-7EEE-BE4A-B759-F03AFC5B1C52}" type="slidenum">
              <a:rPr lang="en-US" smtClean="0"/>
              <a:t>2</a:t>
            </a:fld>
            <a:endParaRPr lang="en-US"/>
          </a:p>
        </p:txBody>
      </p:sp>
    </p:spTree>
    <p:extLst>
      <p:ext uri="{BB962C8B-B14F-4D97-AF65-F5344CB8AC3E}">
        <p14:creationId xmlns:p14="http://schemas.microsoft.com/office/powerpoint/2010/main" val="366120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D5D9AD46-7EEE-BE4A-B759-F03AFC5B1C52}" type="slidenum">
              <a:rPr lang="en-US" smtClean="0"/>
              <a:t>3</a:t>
            </a:fld>
            <a:endParaRPr lang="en-US"/>
          </a:p>
        </p:txBody>
      </p:sp>
    </p:spTree>
    <p:extLst>
      <p:ext uri="{BB962C8B-B14F-4D97-AF65-F5344CB8AC3E}">
        <p14:creationId xmlns:p14="http://schemas.microsoft.com/office/powerpoint/2010/main" val="14718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let’s find out what is resilience?  </a:t>
            </a:r>
          </a:p>
          <a:p>
            <a:endParaRPr lang="en-US" dirty="0"/>
          </a:p>
        </p:txBody>
      </p:sp>
      <p:sp>
        <p:nvSpPr>
          <p:cNvPr id="4" name="Slide Number Placeholder 3"/>
          <p:cNvSpPr>
            <a:spLocks noGrp="1"/>
          </p:cNvSpPr>
          <p:nvPr>
            <p:ph type="sldNum" sz="quarter" idx="5"/>
          </p:nvPr>
        </p:nvSpPr>
        <p:spPr/>
        <p:txBody>
          <a:bodyPr/>
          <a:lstStyle/>
          <a:p>
            <a:fld id="{D5D9AD46-7EEE-BE4A-B759-F03AFC5B1C52}" type="slidenum">
              <a:rPr lang="en-US" smtClean="0"/>
              <a:t>4</a:t>
            </a:fld>
            <a:endParaRPr lang="en-US"/>
          </a:p>
        </p:txBody>
      </p:sp>
    </p:spTree>
    <p:extLst>
      <p:ext uri="{BB962C8B-B14F-4D97-AF65-F5344CB8AC3E}">
        <p14:creationId xmlns:p14="http://schemas.microsoft.com/office/powerpoint/2010/main" val="261787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compare this to a large rubber band that you stretch between your two hands.  You can only stretch it so far before it will finally “snap”.  Well, we as human beings are very much like the rubber band…we can only take so much before we to night “snap”!</a:t>
            </a:r>
          </a:p>
        </p:txBody>
      </p:sp>
      <p:sp>
        <p:nvSpPr>
          <p:cNvPr id="4" name="Slide Number Placeholder 3"/>
          <p:cNvSpPr>
            <a:spLocks noGrp="1"/>
          </p:cNvSpPr>
          <p:nvPr>
            <p:ph type="sldNum" sz="quarter" idx="5"/>
          </p:nvPr>
        </p:nvSpPr>
        <p:spPr/>
        <p:txBody>
          <a:bodyPr/>
          <a:lstStyle/>
          <a:p>
            <a:fld id="{D5D9AD46-7EEE-BE4A-B759-F03AFC5B1C52}" type="slidenum">
              <a:rPr lang="en-US" smtClean="0"/>
              <a:t>5</a:t>
            </a:fld>
            <a:endParaRPr lang="en-US"/>
          </a:p>
        </p:txBody>
      </p:sp>
    </p:spTree>
    <p:extLst>
      <p:ext uri="{BB962C8B-B14F-4D97-AF65-F5344CB8AC3E}">
        <p14:creationId xmlns:p14="http://schemas.microsoft.com/office/powerpoint/2010/main" val="152725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5 pillars really build the foundation of the resilience tools that BBP shares.  Discuss each pillar briefly: </a:t>
            </a:r>
            <a:r>
              <a:rPr lang="en-US" dirty="0">
                <a:hlinkClick r:id="rId3"/>
              </a:rPr>
              <a:t>Bounce Back Project™ | Promoting Health Through Happiness</a:t>
            </a:r>
            <a:endParaRPr lang="en-US" dirty="0"/>
          </a:p>
          <a:p>
            <a:endParaRPr lang="en-US" dirty="0"/>
          </a:p>
        </p:txBody>
      </p:sp>
      <p:sp>
        <p:nvSpPr>
          <p:cNvPr id="4" name="Slide Number Placeholder 3"/>
          <p:cNvSpPr>
            <a:spLocks noGrp="1"/>
          </p:cNvSpPr>
          <p:nvPr>
            <p:ph type="sldNum" sz="quarter" idx="5"/>
          </p:nvPr>
        </p:nvSpPr>
        <p:spPr/>
        <p:txBody>
          <a:bodyPr/>
          <a:lstStyle/>
          <a:p>
            <a:fld id="{D5D9AD46-7EEE-BE4A-B759-F03AFC5B1C52}" type="slidenum">
              <a:rPr lang="en-US" smtClean="0"/>
              <a:t>6</a:t>
            </a:fld>
            <a:endParaRPr lang="en-US"/>
          </a:p>
        </p:txBody>
      </p:sp>
    </p:spTree>
    <p:extLst>
      <p:ext uri="{BB962C8B-B14F-4D97-AF65-F5344CB8AC3E}">
        <p14:creationId xmlns:p14="http://schemas.microsoft.com/office/powerpoint/2010/main" val="181259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best part about resilience  is that we can all learn to be better at it!  For many years, it was thought that you were either born with resilience or not.  Right?  We all know someone who handles all the bad things that happen in their lives with grace and do really well - and then there are others who cannot handle sitting at a red light too long.  Some of us are “cup half full” kind of people while others see life through the “cup half empty” kind of lens.  We can all strive to get better at learning ways to become more resilient.</a:t>
            </a:r>
          </a:p>
          <a:p>
            <a:endParaRPr lang="en-US" dirty="0"/>
          </a:p>
          <a:p>
            <a:endParaRPr lang="en-US" dirty="0"/>
          </a:p>
          <a:p>
            <a:r>
              <a:rPr lang="en-US" dirty="0"/>
              <a:t>Teaching resilience in the classroom and books for resilience:</a:t>
            </a:r>
          </a:p>
          <a:p>
            <a:r>
              <a:rPr lang="en-US" sz="1200" u="sng" kern="1200" dirty="0">
                <a:solidFill>
                  <a:schemeClr val="tx1"/>
                </a:solidFill>
                <a:effectLst/>
                <a:latin typeface="+mn-lt"/>
                <a:ea typeface="+mn-ea"/>
                <a:cs typeface="+mn-cs"/>
                <a:hlinkClick r:id="rId3"/>
              </a:rPr>
              <a:t>https://positivepsychology.com/teaching-resilience/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4"/>
              </a:rPr>
              <a:t>https://positivepsychology.com/resilience-activities-worksheets/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5"/>
              </a:rPr>
              <a:t>https://www.weareteachers.com/8-ways-to-help-your-students-build-resiliency/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6"/>
              </a:rPr>
              <a:t>https://biglifejournal.com/blogs/blog/top-childrens-books-resilience</a:t>
            </a: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7</a:t>
            </a:fld>
            <a:endParaRPr lang="en-US"/>
          </a:p>
        </p:txBody>
      </p:sp>
    </p:spTree>
    <p:extLst>
      <p:ext uri="{BB962C8B-B14F-4D97-AF65-F5344CB8AC3E}">
        <p14:creationId xmlns:p14="http://schemas.microsoft.com/office/powerpoint/2010/main" val="91461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Blog</a:t>
            </a:r>
            <a:r>
              <a:rPr lang="en-US" baseline="0" dirty="0"/>
              <a:t> by </a:t>
            </a:r>
            <a:r>
              <a:rPr lang="en-US" dirty="0"/>
              <a:t>Joshua Miles BACP Accredited Psychotherapist, listed counsellor/therapist </a:t>
            </a:r>
          </a:p>
        </p:txBody>
      </p:sp>
      <p:sp>
        <p:nvSpPr>
          <p:cNvPr id="4" name="Slide Number Placeholder 3"/>
          <p:cNvSpPr>
            <a:spLocks noGrp="1"/>
          </p:cNvSpPr>
          <p:nvPr>
            <p:ph type="sldNum" sz="quarter" idx="10"/>
          </p:nvPr>
        </p:nvSpPr>
        <p:spPr/>
        <p:txBody>
          <a:bodyPr/>
          <a:lstStyle/>
          <a:p>
            <a:fld id="{6A1ACAC2-397A-4226-8BD8-A94627A7AD62}" type="slidenum">
              <a:rPr lang="en-US" smtClean="0"/>
              <a:t>8</a:t>
            </a:fld>
            <a:endParaRPr lang="en-US"/>
          </a:p>
        </p:txBody>
      </p:sp>
    </p:spTree>
    <p:extLst>
      <p:ext uri="{BB962C8B-B14F-4D97-AF65-F5344CB8AC3E}">
        <p14:creationId xmlns:p14="http://schemas.microsoft.com/office/powerpoint/2010/main" val="141654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all do a few quick activities together that help us to gain a few extra minutes in our lives by building our resilience. (next 4 slides)</a:t>
            </a:r>
          </a:p>
          <a:p>
            <a:endParaRPr lang="en-US" dirty="0"/>
          </a:p>
          <a:p>
            <a:endParaRPr lang="en-US" dirty="0"/>
          </a:p>
          <a:p>
            <a:endParaRPr lang="en-US" dirty="0"/>
          </a:p>
          <a:p>
            <a:r>
              <a:rPr lang="en-US" dirty="0"/>
              <a:t>Source: “I’m a gamer,” said Jane McGonigal in her </a:t>
            </a:r>
            <a:r>
              <a:rPr lang="en-US" dirty="0" err="1"/>
              <a:t>TEDTalk</a:t>
            </a:r>
            <a:r>
              <a:rPr lang="en-US" dirty="0"/>
              <a:t>. “So I like to have</a:t>
            </a:r>
            <a:r>
              <a:rPr lang="en-US" baseline="0" dirty="0"/>
              <a:t> </a:t>
            </a:r>
            <a:r>
              <a:rPr lang="en-US" dirty="0"/>
              <a:t>goals, like special missions, and secret objectives,” she added. “So here’s</a:t>
            </a:r>
            <a:r>
              <a:rPr lang="en-US" baseline="0" dirty="0"/>
              <a:t> </a:t>
            </a:r>
            <a:r>
              <a:rPr lang="en-US" dirty="0"/>
              <a:t>my special mission for this talk. I’m </a:t>
            </a:r>
            <a:r>
              <a:rPr lang="en-US" dirty="0" err="1"/>
              <a:t>gonna</a:t>
            </a:r>
            <a:r>
              <a:rPr lang="en-US" dirty="0"/>
              <a:t> try to increase the life span of</a:t>
            </a:r>
            <a:r>
              <a:rPr lang="en-US" baseline="0" dirty="0"/>
              <a:t> </a:t>
            </a:r>
            <a:r>
              <a:rPr lang="en-US" dirty="0"/>
              <a:t>every reasonable person in this room by 7 1/2 minutes.” Jane </a:t>
            </a:r>
            <a:r>
              <a:rPr lang="en-US" dirty="0" err="1"/>
              <a:t>McGonigal</a:t>
            </a:r>
            <a:r>
              <a:rPr lang="en-US" dirty="0"/>
              <a:t>, is a</a:t>
            </a:r>
            <a:r>
              <a:rPr lang="en-US" baseline="0" dirty="0"/>
              <a:t> </a:t>
            </a:r>
            <a:r>
              <a:rPr lang="en-US" dirty="0"/>
              <a:t>game designer, has a Ph.D. from Berkeley, author of </a:t>
            </a:r>
            <a:r>
              <a:rPr lang="en-US" i="1" dirty="0"/>
              <a:t>Reality is Broken</a:t>
            </a:r>
            <a:r>
              <a:rPr lang="en-US" dirty="0"/>
              <a:t>, and</a:t>
            </a:r>
            <a:r>
              <a:rPr lang="en-US" baseline="0" dirty="0"/>
              <a:t> </a:t>
            </a:r>
            <a:r>
              <a:rPr lang="en-US" dirty="0"/>
              <a:t>has researched the psychology of games for over a decade. She makes a bold</a:t>
            </a:r>
            <a:br>
              <a:rPr lang="en-US" dirty="0"/>
            </a:br>
            <a:r>
              <a:rPr lang="en-US" dirty="0"/>
              <a:t>statement on the TED stage in her talk, “The game that can give you 10 extra</a:t>
            </a:r>
            <a:r>
              <a:rPr lang="en-US" baseline="0" dirty="0"/>
              <a:t> </a:t>
            </a:r>
            <a:r>
              <a:rPr lang="en-US" dirty="0"/>
              <a:t>years of life.”</a:t>
            </a:r>
          </a:p>
          <a:p>
            <a:endParaRPr lang="en-US" dirty="0"/>
          </a:p>
          <a:p>
            <a:r>
              <a:rPr lang="en-US" dirty="0"/>
              <a:t>In an audacious move by </a:t>
            </a:r>
            <a:r>
              <a:rPr lang="en-US" dirty="0" err="1"/>
              <a:t>McGonigal</a:t>
            </a:r>
            <a:r>
              <a:rPr lang="en-US" dirty="0"/>
              <a:t> claiming to increase the lifespan of her</a:t>
            </a:r>
            <a:r>
              <a:rPr lang="en-US" baseline="0" dirty="0"/>
              <a:t> </a:t>
            </a:r>
            <a:r>
              <a:rPr lang="en-US" dirty="0"/>
              <a:t>audience, </a:t>
            </a:r>
            <a:r>
              <a:rPr lang="en-US" dirty="0" err="1"/>
              <a:t>McGonigal</a:t>
            </a:r>
            <a:r>
              <a:rPr lang="en-US" dirty="0"/>
              <a:t> , for demonstration purposes, gave the audience simple</a:t>
            </a:r>
            <a:r>
              <a:rPr lang="en-US" baseline="0" dirty="0"/>
              <a:t> </a:t>
            </a:r>
            <a:r>
              <a:rPr lang="en-US" dirty="0"/>
              <a:t>challenges to boost four types of resilience — physical, mental, emotional</a:t>
            </a:r>
            <a:r>
              <a:rPr lang="en-US" baseline="0" dirty="0"/>
              <a:t> </a:t>
            </a:r>
            <a:r>
              <a:rPr lang="en-US" dirty="0"/>
              <a:t>and social; which in turn will add 7 1/2 minutes to their life, she said.</a:t>
            </a:r>
            <a:r>
              <a:rPr lang="en-US" baseline="0" dirty="0"/>
              <a:t> </a:t>
            </a:r>
            <a:r>
              <a:rPr lang="en-US" dirty="0"/>
              <a:t>And </a:t>
            </a:r>
            <a:r>
              <a:rPr lang="en-US" dirty="0" err="1"/>
              <a:t>McGonigal</a:t>
            </a:r>
            <a:r>
              <a:rPr lang="en-US" dirty="0"/>
              <a:t> concludes that “people who regularly boost these four types of</a:t>
            </a:r>
            <a:r>
              <a:rPr lang="en-US" baseline="0" dirty="0"/>
              <a:t> </a:t>
            </a:r>
            <a:r>
              <a:rPr lang="en-US" dirty="0"/>
              <a:t>resilience — physical, mental, emotional, and social live 10 years longer</a:t>
            </a:r>
            <a:r>
              <a:rPr lang="en-US" baseline="0" dirty="0"/>
              <a:t> </a:t>
            </a:r>
            <a:r>
              <a:rPr lang="en-US" dirty="0"/>
              <a:t>than everyone else.”</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9</a:t>
            </a:fld>
            <a:endParaRPr lang="en-US"/>
          </a:p>
        </p:txBody>
      </p:sp>
    </p:spTree>
    <p:extLst>
      <p:ext uri="{BB962C8B-B14F-4D97-AF65-F5344CB8AC3E}">
        <p14:creationId xmlns:p14="http://schemas.microsoft.com/office/powerpoint/2010/main" val="292935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C70193-D7BB-3742-A955-1A472A44616A}" type="datetimeFigureOut">
              <a:rPr lang="en-US" smtClean="0"/>
              <a:t>8/3/2021</a:t>
            </a:fld>
            <a:endParaRPr lang="en-US"/>
          </a:p>
        </p:txBody>
      </p:sp>
      <p:sp>
        <p:nvSpPr>
          <p:cNvPr id="5" name="Footer Placeholder 4"/>
          <p:cNvSpPr>
            <a:spLocks noGrp="1"/>
          </p:cNvSpPr>
          <p:nvPr>
            <p:ph type="ftr" sz="quarter" idx="11"/>
          </p:nvPr>
        </p:nvSpPr>
        <p:spPr>
          <a:xfrm>
            <a:off x="1125459" y="329308"/>
            <a:ext cx="3392144" cy="309201"/>
          </a:xfrm>
        </p:spPr>
        <p:txBody>
          <a:bodyPr/>
          <a:lstStyle/>
          <a:p>
            <a:endParaRPr lang="en-US"/>
          </a:p>
        </p:txBody>
      </p:sp>
      <p:sp>
        <p:nvSpPr>
          <p:cNvPr id="6" name="Slide Number Placeholder 5"/>
          <p:cNvSpPr>
            <a:spLocks noGrp="1"/>
          </p:cNvSpPr>
          <p:nvPr>
            <p:ph type="sldNum" sz="quarter" idx="12"/>
          </p:nvPr>
        </p:nvSpPr>
        <p:spPr>
          <a:xfrm>
            <a:off x="6886200" y="131730"/>
            <a:ext cx="802005" cy="503578"/>
          </a:xfrm>
        </p:spPr>
        <p:txBody>
          <a:bodyPr/>
          <a:lstStyle/>
          <a:p>
            <a:fld id="{EB9DA614-D821-B041-A064-13BD5379174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00176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70193-D7BB-3742-A955-1A472A44616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DA614-D821-B041-A064-13BD53791746}"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23030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70193-D7BB-3742-A955-1A472A44616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DA614-D821-B041-A064-13BD5379174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113261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70193-D7BB-3742-A955-1A472A44616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DA614-D821-B041-A064-13BD53791746}"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07053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70193-D7BB-3742-A955-1A472A44616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DA614-D821-B041-A064-13BD5379174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8940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70193-D7BB-3742-A955-1A472A44616A}"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DA614-D821-B041-A064-13BD5379174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64932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70193-D7BB-3742-A955-1A472A44616A}"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DA614-D821-B041-A064-13BD53791746}"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84064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70193-D7BB-3742-A955-1A472A44616A}"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DA614-D821-B041-A064-13BD53791746}"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72292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70193-D7BB-3742-A955-1A472A44616A}"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DA614-D821-B041-A064-13BD53791746}" type="slidenum">
              <a:rPr lang="en-US" smtClean="0"/>
              <a:t>‹#›</a:t>
            </a:fld>
            <a:endParaRPr lang="en-US"/>
          </a:p>
        </p:txBody>
      </p:sp>
    </p:spTree>
    <p:extLst>
      <p:ext uri="{BB962C8B-B14F-4D97-AF65-F5344CB8AC3E}">
        <p14:creationId xmlns:p14="http://schemas.microsoft.com/office/powerpoint/2010/main" val="210326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FC70193-D7BB-3742-A955-1A472A44616A}"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DA614-D821-B041-A064-13BD5379174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57856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7FC70193-D7BB-3742-A955-1A472A44616A}" type="datetimeFigureOut">
              <a:rPr lang="en-US" smtClean="0"/>
              <a:t>8/3/2021</a:t>
            </a:fld>
            <a:endParaRPr lang="en-US"/>
          </a:p>
        </p:txBody>
      </p:sp>
      <p:sp>
        <p:nvSpPr>
          <p:cNvPr id="6" name="Footer Placeholder 5"/>
          <p:cNvSpPr>
            <a:spLocks noGrp="1"/>
          </p:cNvSpPr>
          <p:nvPr>
            <p:ph type="ftr" sz="quarter" idx="11"/>
          </p:nvPr>
        </p:nvSpPr>
        <p:spPr>
          <a:xfrm>
            <a:off x="1125459" y="318641"/>
            <a:ext cx="2601032" cy="320931"/>
          </a:xfrm>
        </p:spPr>
        <p:txBody>
          <a:bodyPr/>
          <a:lstStyle/>
          <a:p>
            <a:endParaRPr lang="en-US"/>
          </a:p>
        </p:txBody>
      </p:sp>
      <p:sp>
        <p:nvSpPr>
          <p:cNvPr id="7" name="Slide Number Placeholder 6"/>
          <p:cNvSpPr>
            <a:spLocks noGrp="1"/>
          </p:cNvSpPr>
          <p:nvPr>
            <p:ph type="sldNum" sz="quarter" idx="12"/>
          </p:nvPr>
        </p:nvSpPr>
        <p:spPr>
          <a:xfrm>
            <a:off x="3726491" y="131730"/>
            <a:ext cx="795746" cy="503578"/>
          </a:xfrm>
        </p:spPr>
        <p:txBody>
          <a:bodyPr/>
          <a:lstStyle/>
          <a:p>
            <a:fld id="{EB9DA614-D821-B041-A064-13BD53791746}"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173620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7FC70193-D7BB-3742-A955-1A472A44616A}" type="datetimeFigureOut">
              <a:rPr lang="en-US" smtClean="0"/>
              <a:t>8/3/2021</a:t>
            </a:fld>
            <a:endParaRPr lang="en-US"/>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EB9DA614-D821-B041-A064-13BD53791746}" type="slidenum">
              <a:rPr lang="en-US" smtClean="0"/>
              <a:t>‹#›</a:t>
            </a:fld>
            <a:endParaRPr lang="en-US"/>
          </a:p>
        </p:txBody>
      </p:sp>
    </p:spTree>
    <p:extLst>
      <p:ext uri="{BB962C8B-B14F-4D97-AF65-F5344CB8AC3E}">
        <p14:creationId xmlns:p14="http://schemas.microsoft.com/office/powerpoint/2010/main" val="23825116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bouncebackproject.org/" TargetMode="Externa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402125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skating, ground, riding&#10;&#10;Description automatically generated">
            <a:extLst>
              <a:ext uri="{FF2B5EF4-FFF2-40B4-BE49-F238E27FC236}">
                <a16:creationId xmlns:a16="http://schemas.microsoft.com/office/drawing/2014/main" id="{860BA986-56B4-6140-8FFA-3CA253316CC2}"/>
              </a:ext>
            </a:extLst>
          </p:cNvPr>
          <p:cNvPicPr>
            <a:picLocks noChangeAspect="1"/>
          </p:cNvPicPr>
          <p:nvPr/>
        </p:nvPicPr>
        <p:blipFill rotWithShape="1">
          <a:blip r:embed="rId3">
            <a:alphaModFix amt="50000"/>
          </a:blip>
          <a:srcRect l="4743" r="6258" b="-1"/>
          <a:stretch/>
        </p:blipFill>
        <p:spPr>
          <a:xfrm>
            <a:off x="228" y="10"/>
            <a:ext cx="9143772" cy="6857990"/>
          </a:xfrm>
          <a:prstGeom prst="rect">
            <a:avLst/>
          </a:prstGeom>
        </p:spPr>
      </p:pic>
      <p:sp>
        <p:nvSpPr>
          <p:cNvPr id="1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Rectangle 1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b="1" dirty="0"/>
              <a:t>Physical</a:t>
            </a:r>
            <a:br>
              <a:rPr lang="en-US" b="1" dirty="0"/>
            </a:br>
            <a:r>
              <a:rPr lang="en-US" b="1" dirty="0"/>
              <a:t>Resilience</a:t>
            </a:r>
          </a:p>
        </p:txBody>
      </p:sp>
      <p:cxnSp>
        <p:nvCxnSpPr>
          <p:cNvPr id="21" name="Straight Connector 2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marL="0" indent="0">
              <a:buNone/>
            </a:pPr>
            <a:r>
              <a:rPr lang="en-US" sz="2400" dirty="0"/>
              <a:t>1. Stand up and take ten steps in place</a:t>
            </a:r>
          </a:p>
          <a:p>
            <a:pPr marL="0" indent="0">
              <a:buNone/>
            </a:pPr>
            <a:endParaRPr lang="en-US" dirty="0"/>
          </a:p>
        </p:txBody>
      </p:sp>
      <p:sp>
        <p:nvSpPr>
          <p:cNvPr id="2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8" name="Picture 7">
            <a:extLst>
              <a:ext uri="{FF2B5EF4-FFF2-40B4-BE49-F238E27FC236}">
                <a16:creationId xmlns:a16="http://schemas.microsoft.com/office/drawing/2014/main" id="{08087AF3-6B37-BD49-9AD0-B8D7797D0731}"/>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591986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F4A1FE54-3753-B947-A4DE-ECBAF7829C50}"/>
              </a:ext>
            </a:extLst>
          </p:cNvPr>
          <p:cNvPicPr>
            <a:picLocks noChangeAspect="1"/>
          </p:cNvPicPr>
          <p:nvPr/>
        </p:nvPicPr>
        <p:blipFill rotWithShape="1">
          <a:blip r:embed="rId3">
            <a:alphaModFix amt="50000"/>
          </a:blip>
          <a:srcRect l="2953" r="8048" b="-1"/>
          <a:stretch/>
        </p:blipFill>
        <p:spPr>
          <a:xfrm>
            <a:off x="228" y="10"/>
            <a:ext cx="9143772" cy="6857990"/>
          </a:xfrm>
          <a:prstGeom prst="rect">
            <a:avLst/>
          </a:prstGeom>
        </p:spPr>
      </p:pic>
      <p:sp>
        <p:nvSpPr>
          <p:cNvPr id="1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Rectangle 1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b="1" dirty="0"/>
              <a:t>Mental</a:t>
            </a:r>
            <a:br>
              <a:rPr lang="en-US" b="1" dirty="0"/>
            </a:br>
            <a:r>
              <a:rPr lang="en-US" b="1" dirty="0"/>
              <a:t>Resilience</a:t>
            </a:r>
          </a:p>
        </p:txBody>
      </p:sp>
      <p:cxnSp>
        <p:nvCxnSpPr>
          <p:cNvPr id="21" name="Straight Connector 2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marL="0" indent="0">
              <a:buNone/>
            </a:pPr>
            <a:r>
              <a:rPr lang="en-US" sz="2400" dirty="0"/>
              <a:t>2. Snap your fingers   EXACTLY 30 times</a:t>
            </a:r>
          </a:p>
          <a:p>
            <a:endParaRPr lang="en-US" dirty="0"/>
          </a:p>
        </p:txBody>
      </p:sp>
      <p:sp>
        <p:nvSpPr>
          <p:cNvPr id="2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8" name="Picture 7">
            <a:extLst>
              <a:ext uri="{FF2B5EF4-FFF2-40B4-BE49-F238E27FC236}">
                <a16:creationId xmlns:a16="http://schemas.microsoft.com/office/drawing/2014/main" id="{11333D61-22B8-1145-B23C-78159654BAF1}"/>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5121879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t sitting on a white surface&#10;&#10;Description automatically generated">
            <a:extLst>
              <a:ext uri="{FF2B5EF4-FFF2-40B4-BE49-F238E27FC236}">
                <a16:creationId xmlns:a16="http://schemas.microsoft.com/office/drawing/2014/main" id="{33B5E269-DDF9-8A49-AAE4-21611E576AD0}"/>
              </a:ext>
            </a:extLst>
          </p:cNvPr>
          <p:cNvPicPr>
            <a:picLocks noChangeAspect="1"/>
          </p:cNvPicPr>
          <p:nvPr/>
        </p:nvPicPr>
        <p:blipFill rotWithShape="1">
          <a:blip r:embed="rId3">
            <a:alphaModFix amt="50000"/>
          </a:blip>
          <a:srcRect l="2850" r="8486"/>
          <a:stretch/>
        </p:blipFill>
        <p:spPr>
          <a:xfrm>
            <a:off x="228" y="10"/>
            <a:ext cx="9143772" cy="6857990"/>
          </a:xfrm>
          <a:prstGeom prst="rect">
            <a:avLst/>
          </a:prstGeom>
        </p:spPr>
      </p:pic>
      <p:sp>
        <p:nvSpPr>
          <p:cNvPr id="1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Rectangle 1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b="1" dirty="0"/>
              <a:t>Emotional</a:t>
            </a:r>
            <a:br>
              <a:rPr lang="en-US" b="1" dirty="0"/>
            </a:br>
            <a:r>
              <a:rPr lang="en-US" b="1" dirty="0"/>
              <a:t>Resilience</a:t>
            </a:r>
          </a:p>
        </p:txBody>
      </p:sp>
      <p:cxnSp>
        <p:nvCxnSpPr>
          <p:cNvPr id="21" name="Straight Connector 2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marL="0" indent="0">
              <a:buNone/>
            </a:pPr>
            <a:r>
              <a:rPr lang="en-US" sz="2400" dirty="0"/>
              <a:t>3. Close your eyes and remember a truly happy time in your life… winning a competition, getting a good grade on your test, family vacation, time spent friends…</a:t>
            </a:r>
          </a:p>
        </p:txBody>
      </p:sp>
      <p:sp>
        <p:nvSpPr>
          <p:cNvPr id="2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8" name="Picture 7">
            <a:extLst>
              <a:ext uri="{FF2B5EF4-FFF2-40B4-BE49-F238E27FC236}">
                <a16:creationId xmlns:a16="http://schemas.microsoft.com/office/drawing/2014/main" id="{7D9832A3-347F-6548-B9C0-0BDD8E1F6778}"/>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7052162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 indoor, wall, table&#10;&#10;Description automatically generated">
            <a:extLst>
              <a:ext uri="{FF2B5EF4-FFF2-40B4-BE49-F238E27FC236}">
                <a16:creationId xmlns:a16="http://schemas.microsoft.com/office/drawing/2014/main" id="{CD1F8119-5956-F24F-B201-78D42CC43996}"/>
              </a:ext>
            </a:extLst>
          </p:cNvPr>
          <p:cNvPicPr>
            <a:picLocks noChangeAspect="1"/>
          </p:cNvPicPr>
          <p:nvPr/>
        </p:nvPicPr>
        <p:blipFill rotWithShape="1">
          <a:blip r:embed="rId3">
            <a:alphaModFix amt="50000"/>
          </a:blip>
          <a:srcRect l="10230" r="771" b="-1"/>
          <a:stretch/>
        </p:blipFill>
        <p:spPr>
          <a:xfrm>
            <a:off x="228" y="10"/>
            <a:ext cx="9143772" cy="6857990"/>
          </a:xfrm>
          <a:prstGeom prst="rect">
            <a:avLst/>
          </a:prstGeom>
        </p:spPr>
      </p:pic>
      <p:sp>
        <p:nvSpPr>
          <p:cNvPr id="1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 name="Rectangle 1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b="1" dirty="0"/>
              <a:t>Social</a:t>
            </a:r>
            <a:br>
              <a:rPr lang="en-US" b="1" dirty="0"/>
            </a:br>
            <a:r>
              <a:rPr lang="en-US" b="1" dirty="0"/>
              <a:t>Resilience</a:t>
            </a:r>
          </a:p>
        </p:txBody>
      </p:sp>
      <p:cxnSp>
        <p:nvCxnSpPr>
          <p:cNvPr id="22" name="Straight Connector 2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marL="0" indent="0">
              <a:buNone/>
            </a:pPr>
            <a:r>
              <a:rPr lang="en-US" sz="2400" dirty="0"/>
              <a:t>4. Look someone in the eye and shake their hand           for six seconds</a:t>
            </a:r>
          </a:p>
        </p:txBody>
      </p:sp>
      <p:sp>
        <p:nvSpPr>
          <p:cNvPr id="2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9" name="Picture 8">
            <a:extLst>
              <a:ext uri="{FF2B5EF4-FFF2-40B4-BE49-F238E27FC236}">
                <a16:creationId xmlns:a16="http://schemas.microsoft.com/office/drawing/2014/main" id="{5A571027-A048-3742-AEE5-2E061D8C4C2E}"/>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524480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088684" y="2303047"/>
            <a:ext cx="2454070" cy="2674198"/>
          </a:xfrm>
        </p:spPr>
        <p:txBody>
          <a:bodyPr anchor="t">
            <a:normAutofit/>
          </a:bodyPr>
          <a:lstStyle/>
          <a:p>
            <a:r>
              <a:rPr lang="en-US" b="1"/>
              <a:t>Resilience helps you live longer! </a:t>
            </a:r>
          </a:p>
        </p:txBody>
      </p:sp>
      <p:cxnSp>
        <p:nvCxnSpPr>
          <p:cNvPr id="82" name="Straight Connector 81">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4"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86" name="Straight Connector 85">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8" name="Picture 87">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pic>
        <p:nvPicPr>
          <p:cNvPr id="6" name="Picture 5">
            <a:extLst>
              <a:ext uri="{FF2B5EF4-FFF2-40B4-BE49-F238E27FC236}">
                <a16:creationId xmlns:a16="http://schemas.microsoft.com/office/drawing/2014/main" id="{25E2C80C-CD47-9B4E-8B90-9C37E9B5718E}"/>
              </a:ext>
            </a:extLst>
          </p:cNvPr>
          <p:cNvPicPr>
            <a:picLocks noChangeAspect="1"/>
          </p:cNvPicPr>
          <p:nvPr/>
        </p:nvPicPr>
        <p:blipFill>
          <a:blip r:embed="rId4"/>
          <a:stretch>
            <a:fillRect/>
          </a:stretch>
        </p:blipFill>
        <p:spPr>
          <a:xfrm>
            <a:off x="8409715" y="6145498"/>
            <a:ext cx="497020" cy="586804"/>
          </a:xfrm>
          <a:prstGeom prst="rect">
            <a:avLst/>
          </a:prstGeom>
        </p:spPr>
      </p:pic>
      <p:graphicFrame>
        <p:nvGraphicFramePr>
          <p:cNvPr id="58" name="Content Placeholder 2">
            <a:extLst>
              <a:ext uri="{FF2B5EF4-FFF2-40B4-BE49-F238E27FC236}">
                <a16:creationId xmlns:a16="http://schemas.microsoft.com/office/drawing/2014/main" id="{062B3469-0C28-4B4A-B0CB-DF8345CF85D2}"/>
              </a:ext>
            </a:extLst>
          </p:cNvPr>
          <p:cNvGraphicFramePr>
            <a:graphicFrameLocks noGrp="1"/>
          </p:cNvGraphicFramePr>
          <p:nvPr>
            <p:ph idx="1"/>
            <p:extLst>
              <p:ext uri="{D42A27DB-BD31-4B8C-83A1-F6EECF244321}">
                <p14:modId xmlns:p14="http://schemas.microsoft.com/office/powerpoint/2010/main" val="2241549058"/>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475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858" r="141"/>
          <a:stretch/>
        </p:blipFill>
        <p:spPr>
          <a:xfrm>
            <a:off x="20" y="10"/>
            <a:ext cx="9143980" cy="6857990"/>
          </a:xfrm>
          <a:prstGeom prst="rect">
            <a:avLst/>
          </a:prstGeom>
        </p:spPr>
      </p:pic>
      <p:pic>
        <p:nvPicPr>
          <p:cNvPr id="5" name="Picture 4">
            <a:extLst>
              <a:ext uri="{FF2B5EF4-FFF2-40B4-BE49-F238E27FC236}">
                <a16:creationId xmlns:a16="http://schemas.microsoft.com/office/drawing/2014/main" id="{4C8A18B8-9F4F-AC44-AB8F-CCF979506690}"/>
              </a:ext>
            </a:extLst>
          </p:cNvPr>
          <p:cNvPicPr>
            <a:picLocks noChangeAspect="1"/>
          </p:cNvPicPr>
          <p:nvPr/>
        </p:nvPicPr>
        <p:blipFill>
          <a:blip r:embed="rId3"/>
          <a:stretch>
            <a:fillRect/>
          </a:stretch>
        </p:blipFill>
        <p:spPr>
          <a:xfrm>
            <a:off x="8421438" y="5489005"/>
            <a:ext cx="497020" cy="586804"/>
          </a:xfrm>
          <a:prstGeom prst="rect">
            <a:avLst/>
          </a:prstGeom>
        </p:spPr>
      </p:pic>
    </p:spTree>
    <p:extLst>
      <p:ext uri="{BB962C8B-B14F-4D97-AF65-F5344CB8AC3E}">
        <p14:creationId xmlns:p14="http://schemas.microsoft.com/office/powerpoint/2010/main" val="49751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9144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7262" y="1240076"/>
            <a:ext cx="2083048" cy="4584527"/>
          </a:xfrm>
        </p:spPr>
        <p:txBody>
          <a:bodyPr>
            <a:normAutofit/>
          </a:bodyPr>
          <a:lstStyle/>
          <a:p>
            <a:r>
              <a:rPr lang="en-US" sz="3000">
                <a:solidFill>
                  <a:srgbClr val="FFFFFF"/>
                </a:solidFill>
              </a:rPr>
              <a:t>Ways To Build Your Resilience</a:t>
            </a:r>
          </a:p>
        </p:txBody>
      </p:sp>
      <p:sp>
        <p:nvSpPr>
          <p:cNvPr id="3" name="Content Placeholder 2"/>
          <p:cNvSpPr>
            <a:spLocks noGrp="1"/>
          </p:cNvSpPr>
          <p:nvPr>
            <p:ph idx="1"/>
          </p:nvPr>
        </p:nvSpPr>
        <p:spPr>
          <a:xfrm>
            <a:off x="3529195" y="1240077"/>
            <a:ext cx="4526120" cy="4916465"/>
          </a:xfrm>
        </p:spPr>
        <p:txBody>
          <a:bodyPr anchor="t">
            <a:normAutofit/>
          </a:bodyPr>
          <a:lstStyle/>
          <a:p>
            <a:r>
              <a:rPr lang="en-US"/>
              <a:t>Show up as your real self</a:t>
            </a:r>
          </a:p>
          <a:p>
            <a:r>
              <a:rPr lang="en-US"/>
              <a:t>Develop quality relationships </a:t>
            </a:r>
          </a:p>
          <a:p>
            <a:r>
              <a:rPr lang="en-US"/>
              <a:t>Spend face-to-face time with loved ones</a:t>
            </a:r>
          </a:p>
          <a:p>
            <a:r>
              <a:rPr lang="en-US"/>
              <a:t>Practice gratitude daily</a:t>
            </a:r>
          </a:p>
          <a:p>
            <a:r>
              <a:rPr lang="en-US"/>
              <a:t>Gain perspective by stepping out of your own box</a:t>
            </a:r>
          </a:p>
        </p:txBody>
      </p:sp>
      <p:pic>
        <p:nvPicPr>
          <p:cNvPr id="7" name="Picture 6">
            <a:extLst>
              <a:ext uri="{FF2B5EF4-FFF2-40B4-BE49-F238E27FC236}">
                <a16:creationId xmlns:a16="http://schemas.microsoft.com/office/drawing/2014/main" id="{B1EAE0FE-54D3-3444-A340-3E87482E89D4}"/>
              </a:ext>
            </a:extLst>
          </p:cNvPr>
          <p:cNvPicPr>
            <a:picLocks noChangeAspect="1"/>
          </p:cNvPicPr>
          <p:nvPr/>
        </p:nvPicPr>
        <p:blipFill>
          <a:blip r:embed="rId2"/>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57892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57400"/>
            <a:ext cx="2057400" cy="2743200"/>
          </a:xfrm>
          <a:prstGeom prst="ellipse">
            <a:avLst/>
          </a:prstGeom>
          <a:solidFill>
            <a:srgbClr val="262626"/>
          </a:solidFill>
          <a:ln w="174625" cmpd="thinThick">
            <a:solidFill>
              <a:srgbClr val="262626"/>
            </a:solidFill>
          </a:ln>
        </p:spPr>
        <p:txBody>
          <a:bodyPr anchor="ctr">
            <a:normAutofit/>
          </a:bodyPr>
          <a:lstStyle/>
          <a:p>
            <a:pPr algn="ctr"/>
            <a:r>
              <a:rPr lang="en-US" sz="2300" b="1">
                <a:solidFill>
                  <a:srgbClr val="FFFFFF"/>
                </a:solidFill>
              </a:rPr>
              <a:t>Become More Resilient!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141" y="1166627"/>
            <a:ext cx="4265674" cy="4524745"/>
          </a:xfrm>
          <a:prstGeom prst="rect">
            <a:avLst/>
          </a:prstGeom>
        </p:spPr>
      </p:pic>
      <p:pic>
        <p:nvPicPr>
          <p:cNvPr id="10" name="Picture 9">
            <a:extLst>
              <a:ext uri="{FF2B5EF4-FFF2-40B4-BE49-F238E27FC236}">
                <a16:creationId xmlns:a16="http://schemas.microsoft.com/office/drawing/2014/main" id="{659DB66B-3FA8-FC4E-AE21-2B502FF10D85}"/>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76790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sp>
        <p:nvSpPr>
          <p:cNvPr id="15" name="Rectangle 14">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6E4F4B6-B981-4284-BB88-5B702BA3D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 useBgFill="1">
        <p:nvSpPr>
          <p:cNvPr id="21" name="Rectangle 20">
            <a:extLst>
              <a:ext uri="{FF2B5EF4-FFF2-40B4-BE49-F238E27FC236}">
                <a16:creationId xmlns:a16="http://schemas.microsoft.com/office/drawing/2014/main" id="{352BB3D1-FC10-43EE-8114-34C0EBA6F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63CBB9-82B6-4C72-BF7C-754173783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9144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35180" y="1140633"/>
            <a:ext cx="5071555" cy="5298267"/>
          </a:xfrm>
        </p:spPr>
        <p:txBody>
          <a:bodyPr vert="horz" lIns="91440" tIns="45720" rIns="91440" bIns="0" rtlCol="0" anchor="ctr">
            <a:normAutofit fontScale="90000"/>
          </a:bodyPr>
          <a:lstStyle/>
          <a:p>
            <a:pPr lvl="0" defTabSz="914400"/>
            <a:r>
              <a:rPr lang="en-US" sz="2400" dirty="0"/>
              <a:t>Want to Become Part of the Movement?</a:t>
            </a:r>
            <a:br>
              <a:rPr lang="en-US" sz="2400" dirty="0"/>
            </a:br>
            <a:br>
              <a:rPr lang="en-US" sz="2400" dirty="0"/>
            </a:br>
            <a:r>
              <a:rPr lang="en-US" sz="2400" dirty="0"/>
              <a:t>Text </a:t>
            </a:r>
            <a:r>
              <a:rPr lang="en-US" sz="2400" dirty="0" err="1"/>
              <a:t>bounceback</a:t>
            </a:r>
            <a:r>
              <a:rPr lang="en-US" sz="2400" dirty="0"/>
              <a:t> to: 833-956-0928</a:t>
            </a:r>
            <a:br>
              <a:rPr lang="en-US" sz="2400" dirty="0"/>
            </a:br>
            <a:br>
              <a:rPr lang="en-US" sz="2400" dirty="0"/>
            </a:br>
            <a:r>
              <a:rPr lang="en-US" sz="2400" dirty="0"/>
              <a:t>Like us on Facebook: </a:t>
            </a:r>
            <a:br>
              <a:rPr lang="en-US" sz="2400" dirty="0"/>
            </a:br>
            <a:r>
              <a:rPr lang="en-US" sz="2400" dirty="0"/>
              <a:t>Bounce Back Project</a:t>
            </a:r>
            <a:br>
              <a:rPr lang="en-US" sz="2400" dirty="0"/>
            </a:br>
            <a:br>
              <a:rPr lang="en-US" sz="2400" dirty="0"/>
            </a:br>
            <a:r>
              <a:rPr lang="en-US" sz="2400" dirty="0"/>
              <a:t>Check out our web pages:</a:t>
            </a:r>
            <a:br>
              <a:rPr lang="en-US" sz="2400" dirty="0"/>
            </a:br>
            <a:r>
              <a:rPr lang="en-US" sz="2400" u="sng" dirty="0">
                <a:hlinkClick r:id="rId5">
                  <a:extLst>
                    <a:ext uri="{A12FA001-AC4F-418D-AE19-62706E023703}">
                      <ahyp:hlinkClr xmlns:ahyp="http://schemas.microsoft.com/office/drawing/2018/hyperlinkcolor" val="tx"/>
                    </a:ext>
                  </a:extLst>
                </a:hlinkClick>
              </a:rPr>
              <a:t>www.bouncebackproject.org</a:t>
            </a:r>
            <a:br>
              <a:rPr lang="en-US" sz="2400" u="sng" dirty="0"/>
            </a:br>
            <a:br>
              <a:rPr lang="en-US" sz="2400" u="sng" dirty="0"/>
            </a:br>
            <a:r>
              <a:rPr lang="en-US" sz="2400" dirty="0"/>
              <a:t>Sign up for newsletter:</a:t>
            </a:r>
            <a:br>
              <a:rPr lang="en-US" sz="2400" u="sng" dirty="0"/>
            </a:br>
            <a:r>
              <a:rPr lang="en-US" sz="2400" u="sng" dirty="0"/>
              <a:t>https://</a:t>
            </a:r>
            <a:r>
              <a:rPr lang="en-US" sz="2400" u="sng" dirty="0" err="1"/>
              <a:t>bit.ly</a:t>
            </a:r>
            <a:r>
              <a:rPr lang="en-US" sz="2400" u="sng" dirty="0"/>
              <a:t>/3wVS3zo</a:t>
            </a:r>
            <a:br>
              <a:rPr lang="en-US" sz="1200" b="1" u="sng" dirty="0"/>
            </a:br>
            <a:br>
              <a:rPr lang="en-US" sz="1200" dirty="0"/>
            </a:br>
            <a:br>
              <a:rPr lang="en-US" sz="2000" u="sng" dirty="0"/>
            </a:br>
            <a:br>
              <a:rPr lang="en-US" sz="2000" dirty="0"/>
            </a:br>
            <a:endParaRPr lang="en-US" sz="2000" dirty="0"/>
          </a:p>
        </p:txBody>
      </p:sp>
      <p:pic>
        <p:nvPicPr>
          <p:cNvPr id="25" name="Picture 24">
            <a:extLst>
              <a:ext uri="{FF2B5EF4-FFF2-40B4-BE49-F238E27FC236}">
                <a16:creationId xmlns:a16="http://schemas.microsoft.com/office/drawing/2014/main" id="{14D3247E-4423-4327-8A81-8E3253DA7B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3891" t="10889" r="45768" b="20966"/>
          <a:stretch/>
        </p:blipFill>
        <p:spPr>
          <a:xfrm rot="5400000">
            <a:off x="1756157" y="3370707"/>
            <a:ext cx="3459439" cy="116586"/>
          </a:xfrm>
          <a:prstGeom prst="rect">
            <a:avLst/>
          </a:prstGeom>
          <a:noFill/>
          <a:ln>
            <a:noFill/>
          </a:ln>
        </p:spPr>
      </p:pic>
      <p:pic>
        <p:nvPicPr>
          <p:cNvPr id="8" name="Picture 7">
            <a:extLst>
              <a:ext uri="{FF2B5EF4-FFF2-40B4-BE49-F238E27FC236}">
                <a16:creationId xmlns:a16="http://schemas.microsoft.com/office/drawing/2014/main" id="{9DE2C46D-6977-1440-853A-3CAD7369B8D0}"/>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75902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9">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2" name="Straight Connector 31">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rgbClr val="FF1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D5120C8-18F4-F64B-9B3A-59F04FF21D60}"/>
              </a:ext>
            </a:extLst>
          </p:cNvPr>
          <p:cNvPicPr>
            <a:picLocks noChangeAspect="1"/>
          </p:cNvPicPr>
          <p:nvPr/>
        </p:nvPicPr>
        <p:blipFill>
          <a:blip r:embed="rId3"/>
          <a:stretch>
            <a:fillRect/>
          </a:stretch>
        </p:blipFill>
        <p:spPr>
          <a:xfrm>
            <a:off x="482600" y="2662238"/>
            <a:ext cx="8178799" cy="1533524"/>
          </a:xfrm>
          <a:prstGeom prst="rect">
            <a:avLst/>
          </a:prstGeom>
        </p:spPr>
      </p:pic>
    </p:spTree>
    <p:extLst>
      <p:ext uri="{BB962C8B-B14F-4D97-AF65-F5344CB8AC3E}">
        <p14:creationId xmlns:p14="http://schemas.microsoft.com/office/powerpoint/2010/main" val="32840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itle 1">
            <a:extLst>
              <a:ext uri="{FF2B5EF4-FFF2-40B4-BE49-F238E27FC236}">
                <a16:creationId xmlns:a16="http://schemas.microsoft.com/office/drawing/2014/main" id="{457E2CD7-4B92-6642-BCF5-7D37DA421A5C}"/>
              </a:ext>
            </a:extLst>
          </p:cNvPr>
          <p:cNvSpPr txBox="1">
            <a:spLocks/>
          </p:cNvSpPr>
          <p:nvPr/>
        </p:nvSpPr>
        <p:spPr>
          <a:xfrm>
            <a:off x="847702" y="953324"/>
            <a:ext cx="7202456"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Aft>
                <a:spcPts val="450"/>
              </a:spcAft>
            </a:pPr>
            <a:r>
              <a:rPr lang="en-US" sz="3200" cap="none" dirty="0"/>
              <a:t>What is Bounce Back Project?</a:t>
            </a:r>
          </a:p>
        </p:txBody>
      </p:sp>
      <p:cxnSp>
        <p:nvCxnSpPr>
          <p:cNvPr id="126" name="Straight Connector 125">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8155" y="1996645"/>
            <a:ext cx="720245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8" name="Rectangle 127">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6" name="Picture 5">
            <a:extLst>
              <a:ext uri="{FF2B5EF4-FFF2-40B4-BE49-F238E27FC236}">
                <a16:creationId xmlns:a16="http://schemas.microsoft.com/office/drawing/2014/main" id="{668F152F-3F96-0D4A-BEE3-2F4D23F7A5C7}"/>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2337870089"/>
              </p:ext>
            </p:extLst>
          </p:nvPr>
        </p:nvGraphicFramePr>
        <p:xfrm>
          <a:off x="847702" y="2502076"/>
          <a:ext cx="7203281" cy="3695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17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2601FD5-D17C-47EF-BB5F-E055332CDD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3891" t="10889" r="38495" b="30830"/>
          <a:stretch/>
        </p:blipFill>
        <p:spPr>
          <a:xfrm rot="5400000">
            <a:off x="1112796" y="2923946"/>
            <a:ext cx="4288809" cy="106893"/>
          </a:xfrm>
          <a:prstGeom prst="rect">
            <a:avLst/>
          </a:prstGeom>
          <a:noFill/>
          <a:ln>
            <a:noFill/>
          </a:ln>
        </p:spPr>
      </p:pic>
      <p:pic>
        <p:nvPicPr>
          <p:cNvPr id="16" name="Picture 15">
            <a:extLst>
              <a:ext uri="{FF2B5EF4-FFF2-40B4-BE49-F238E27FC236}">
                <a16:creationId xmlns:a16="http://schemas.microsoft.com/office/drawing/2014/main" id="{EA46E13C-7D1D-43C5-B7B8-D0FD3B2B9B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sp>
        <p:nvSpPr>
          <p:cNvPr id="18" name="Rectangle 17">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70142" y="804519"/>
            <a:ext cx="2370376" cy="4431360"/>
          </a:xfrm>
        </p:spPr>
        <p:txBody>
          <a:bodyPr anchor="ctr">
            <a:normAutofit/>
          </a:bodyPr>
          <a:lstStyle/>
          <a:p>
            <a:r>
              <a:rPr lang="en-US" b="1" dirty="0"/>
              <a:t>Bounce</a:t>
            </a:r>
            <a:r>
              <a:rPr lang="en-US" dirty="0"/>
              <a:t> </a:t>
            </a:r>
            <a:r>
              <a:rPr lang="en-US" b="1" dirty="0"/>
              <a:t>Back Project Tools</a:t>
            </a:r>
          </a:p>
        </p:txBody>
      </p:sp>
      <p:sp>
        <p:nvSpPr>
          <p:cNvPr id="3" name="Content Placeholder 2"/>
          <p:cNvSpPr>
            <a:spLocks noGrp="1"/>
          </p:cNvSpPr>
          <p:nvPr>
            <p:ph idx="1"/>
          </p:nvPr>
        </p:nvSpPr>
        <p:spPr>
          <a:xfrm>
            <a:off x="3478397" y="804520"/>
            <a:ext cx="4576919" cy="4431359"/>
          </a:xfrm>
        </p:spPr>
        <p:txBody>
          <a:bodyPr anchor="ctr">
            <a:normAutofit/>
          </a:bodyPr>
          <a:lstStyle/>
          <a:p>
            <a:pPr marL="0" indent="0">
              <a:lnSpc>
                <a:spcPct val="110000"/>
              </a:lnSpc>
              <a:buNone/>
            </a:pPr>
            <a:r>
              <a:rPr lang="en-US" sz="1900"/>
              <a:t>Purpose: to expand resilience by retraining our mind to focus on the positive, increase the feelings of well-being and decrease the feelings of depression</a:t>
            </a:r>
          </a:p>
          <a:p>
            <a:pPr>
              <a:lnSpc>
                <a:spcPct val="110000"/>
              </a:lnSpc>
              <a:buFontTx/>
              <a:buChar char="-"/>
            </a:pPr>
            <a:r>
              <a:rPr lang="en-US" sz="1900"/>
              <a:t>Random Acts of Kindness</a:t>
            </a:r>
          </a:p>
          <a:p>
            <a:pPr>
              <a:lnSpc>
                <a:spcPct val="110000"/>
              </a:lnSpc>
              <a:buFontTx/>
              <a:buChar char="-"/>
            </a:pPr>
            <a:r>
              <a:rPr lang="en-US" sz="1900"/>
              <a:t>Three Good Things</a:t>
            </a:r>
          </a:p>
          <a:p>
            <a:pPr>
              <a:lnSpc>
                <a:spcPct val="110000"/>
              </a:lnSpc>
              <a:buFontTx/>
              <a:buChar char="-"/>
            </a:pPr>
            <a:r>
              <a:rPr lang="en-US" sz="1900"/>
              <a:t>Gratitude </a:t>
            </a:r>
          </a:p>
          <a:p>
            <a:pPr>
              <a:lnSpc>
                <a:spcPct val="110000"/>
              </a:lnSpc>
              <a:buFontTx/>
              <a:buChar char="-"/>
            </a:pPr>
            <a:r>
              <a:rPr lang="en-US" sz="1900"/>
              <a:t>Social Connections</a:t>
            </a:r>
          </a:p>
          <a:p>
            <a:pPr>
              <a:lnSpc>
                <a:spcPct val="110000"/>
              </a:lnSpc>
              <a:buFontTx/>
              <a:buChar char="-"/>
            </a:pPr>
            <a:r>
              <a:rPr lang="en-US" sz="1900"/>
              <a:t>Mindfulness and Self-Care</a:t>
            </a:r>
          </a:p>
          <a:p>
            <a:pPr>
              <a:lnSpc>
                <a:spcPct val="110000"/>
              </a:lnSpc>
              <a:buFontTx/>
              <a:buChar char="-"/>
            </a:pPr>
            <a:r>
              <a:rPr lang="en-US" sz="1900"/>
              <a:t>Purpose</a:t>
            </a:r>
          </a:p>
        </p:txBody>
      </p:sp>
      <p:pic>
        <p:nvPicPr>
          <p:cNvPr id="7" name="Picture 6">
            <a:extLst>
              <a:ext uri="{FF2B5EF4-FFF2-40B4-BE49-F238E27FC236}">
                <a16:creationId xmlns:a16="http://schemas.microsoft.com/office/drawing/2014/main" id="{A56204B0-27E3-9A40-B7DF-F965CDD237BD}"/>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0441918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sp>
        <p:nvSpPr>
          <p:cNvPr id="18" name="Rectangle 17">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6E4F4B6-B981-4284-BB88-5B702BA3D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 useBgFill="1">
        <p:nvSpPr>
          <p:cNvPr id="24" name="Rectangle 23">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73740" y="802298"/>
            <a:ext cx="6817399" cy="3656747"/>
          </a:xfrm>
        </p:spPr>
        <p:txBody>
          <a:bodyPr vert="horz" lIns="91440" tIns="45720" rIns="91440" bIns="0" rtlCol="0" anchor="b">
            <a:normAutofit/>
          </a:bodyPr>
          <a:lstStyle/>
          <a:p>
            <a:pPr defTabSz="914400"/>
            <a:r>
              <a:rPr lang="en-US" sz="6600"/>
              <a:t>Resilience</a:t>
            </a:r>
          </a:p>
        </p:txBody>
      </p:sp>
      <p:pic>
        <p:nvPicPr>
          <p:cNvPr id="28" name="Picture 27">
            <a:extLst>
              <a:ext uri="{FF2B5EF4-FFF2-40B4-BE49-F238E27FC236}">
                <a16:creationId xmlns:a16="http://schemas.microsoft.com/office/drawing/2014/main" id="{DB0BC59A-2B7C-4A64-A799-D5A9D81CBF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7964" t="7249" r="15828" b="37306"/>
          <a:stretch/>
        </p:blipFill>
        <p:spPr>
          <a:xfrm>
            <a:off x="1524877" y="4727388"/>
            <a:ext cx="6516869" cy="153041"/>
          </a:xfrm>
          <a:prstGeom prst="rect">
            <a:avLst/>
          </a:prstGeom>
          <a:noFill/>
          <a:ln>
            <a:noFill/>
          </a:ln>
        </p:spPr>
      </p:pic>
      <p:pic>
        <p:nvPicPr>
          <p:cNvPr id="30" name="Picture 29">
            <a:extLst>
              <a:ext uri="{FF2B5EF4-FFF2-40B4-BE49-F238E27FC236}">
                <a16:creationId xmlns:a16="http://schemas.microsoft.com/office/drawing/2014/main" id="{82F98C5B-B608-4654-AE47-5FB1726512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30094"/>
            <a:ext cx="9144000" cy="742950"/>
          </a:xfrm>
          <a:prstGeom prst="rect">
            <a:avLst/>
          </a:prstGeom>
        </p:spPr>
      </p:pic>
      <p:pic>
        <p:nvPicPr>
          <p:cNvPr id="11" name="Picture 10">
            <a:extLst>
              <a:ext uri="{FF2B5EF4-FFF2-40B4-BE49-F238E27FC236}">
                <a16:creationId xmlns:a16="http://schemas.microsoft.com/office/drawing/2014/main" id="{B15BDB06-8EC9-1742-9232-DA731E4F6BB3}"/>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27774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9144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5">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7262" y="1240076"/>
            <a:ext cx="2083048" cy="4584527"/>
          </a:xfrm>
        </p:spPr>
        <p:txBody>
          <a:bodyPr>
            <a:normAutofit/>
          </a:bodyPr>
          <a:lstStyle/>
          <a:p>
            <a:r>
              <a:rPr lang="en-US" sz="3000" b="1">
                <a:solidFill>
                  <a:srgbClr val="FFFFFF"/>
                </a:solidFill>
              </a:rPr>
              <a:t>Resilience</a:t>
            </a:r>
          </a:p>
        </p:txBody>
      </p:sp>
      <p:sp>
        <p:nvSpPr>
          <p:cNvPr id="3" name="Content Placeholder 2"/>
          <p:cNvSpPr>
            <a:spLocks noGrp="1"/>
          </p:cNvSpPr>
          <p:nvPr>
            <p:ph idx="1"/>
          </p:nvPr>
        </p:nvSpPr>
        <p:spPr>
          <a:xfrm>
            <a:off x="3529195" y="1240077"/>
            <a:ext cx="4526120" cy="4916465"/>
          </a:xfrm>
        </p:spPr>
        <p:txBody>
          <a:bodyPr anchor="t">
            <a:normAutofit/>
          </a:bodyPr>
          <a:lstStyle/>
          <a:p>
            <a:pPr>
              <a:buNone/>
            </a:pPr>
            <a:r>
              <a:rPr lang="en-US"/>
              <a:t>Resilience: re·sil·ience   /rəˈzilyəns/</a:t>
            </a:r>
          </a:p>
          <a:p>
            <a:pPr>
              <a:buNone/>
            </a:pPr>
            <a:r>
              <a:rPr lang="en-US" i="1"/>
              <a:t>noun</a:t>
            </a:r>
            <a:endParaRPr lang="en-US"/>
          </a:p>
          <a:p>
            <a:pPr>
              <a:buNone/>
            </a:pPr>
            <a:r>
              <a:rPr lang="en-US" b="1"/>
              <a:t>1. </a:t>
            </a:r>
            <a:r>
              <a:rPr lang="en-US"/>
              <a:t>the ability of a substance or object to spring back into shape; elasticity.</a:t>
            </a:r>
          </a:p>
          <a:p>
            <a:pPr>
              <a:buNone/>
            </a:pPr>
            <a:r>
              <a:rPr lang="en-US" b="1"/>
              <a:t>2</a:t>
            </a:r>
            <a:r>
              <a:rPr lang="en-US"/>
              <a:t>. the capacity to recover quickly from difficulties; toughness.</a:t>
            </a:r>
          </a:p>
          <a:p>
            <a:endParaRPr lang="en-US"/>
          </a:p>
        </p:txBody>
      </p:sp>
      <p:pic>
        <p:nvPicPr>
          <p:cNvPr id="7" name="Picture 6">
            <a:extLst>
              <a:ext uri="{FF2B5EF4-FFF2-40B4-BE49-F238E27FC236}">
                <a16:creationId xmlns:a16="http://schemas.microsoft.com/office/drawing/2014/main" id="{D5B1A0B9-11B8-474B-B354-0B7174C6327F}"/>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71801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sp>
        <p:nvSpPr>
          <p:cNvPr id="73" name="Rectangle 72">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 useBgFill="1">
        <p:nvSpPr>
          <p:cNvPr id="79" name="Rectangle 78">
            <a:extLst>
              <a:ext uri="{FF2B5EF4-FFF2-40B4-BE49-F238E27FC236}">
                <a16:creationId xmlns:a16="http://schemas.microsoft.com/office/drawing/2014/main" id="{2AA0E174-1032-45EB-8FEE-2178019B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017D167-735C-4828-BF61-5BEC0A9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6309" y="988098"/>
            <a:ext cx="3371535" cy="2407724"/>
          </a:xfrm>
        </p:spPr>
        <p:txBody>
          <a:bodyPr vert="horz" lIns="91440" tIns="45720" rIns="91440" bIns="0" rtlCol="0" anchor="b">
            <a:normAutofit/>
          </a:bodyPr>
          <a:lstStyle/>
          <a:p>
            <a:pPr defTabSz="914400"/>
            <a:r>
              <a:rPr lang="en-US" sz="4200"/>
              <a:t>Five Pillars of Resilience</a:t>
            </a:r>
          </a:p>
        </p:txBody>
      </p:sp>
      <p:pic>
        <p:nvPicPr>
          <p:cNvPr id="83" name="Picture 82">
            <a:extLst>
              <a:ext uri="{FF2B5EF4-FFF2-40B4-BE49-F238E27FC236}">
                <a16:creationId xmlns:a16="http://schemas.microsoft.com/office/drawing/2014/main" id="{48A2A651-3D77-45F6-9A25-3762F5E466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844095" y="643464"/>
            <a:ext cx="3394710" cy="155448"/>
          </a:xfrm>
          <a:prstGeom prst="rect">
            <a:avLst/>
          </a:prstGeom>
          <a:noFill/>
          <a:ln>
            <a:noFill/>
          </a:ln>
        </p:spPr>
      </p:pic>
      <p:pic>
        <p:nvPicPr>
          <p:cNvPr id="1026" name="Picture 2"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l="18852" t="18080" r="19204"/>
          <a:stretch/>
        </p:blipFill>
        <p:spPr bwMode="auto">
          <a:xfrm>
            <a:off x="4570808" y="1290934"/>
            <a:ext cx="3720331" cy="369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a:extLst>
              <a:ext uri="{FF2B5EF4-FFF2-40B4-BE49-F238E27FC236}">
                <a16:creationId xmlns:a16="http://schemas.microsoft.com/office/drawing/2014/main" id="{EE1B9172-598D-41CA-A120-1347A28BA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cxnSp>
        <p:nvCxnSpPr>
          <p:cNvPr id="87" name="Straight Connector 86">
            <a:extLst>
              <a:ext uri="{FF2B5EF4-FFF2-40B4-BE49-F238E27FC236}">
                <a16:creationId xmlns:a16="http://schemas.microsoft.com/office/drawing/2014/main" id="{FD3493C9-FDB6-46AD-891A-36C02F24D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E78863A-C444-5A45-B98F-E8A57A830C5A}"/>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7550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sofa, wall&#10;&#10;Description automatically generated">
            <a:extLst>
              <a:ext uri="{FF2B5EF4-FFF2-40B4-BE49-F238E27FC236}">
                <a16:creationId xmlns:a16="http://schemas.microsoft.com/office/drawing/2014/main" id="{94EA5C3F-652F-5948-9938-F8A4B22C5FD6}"/>
              </a:ext>
            </a:extLst>
          </p:cNvPr>
          <p:cNvPicPr>
            <a:picLocks noChangeAspect="1"/>
          </p:cNvPicPr>
          <p:nvPr/>
        </p:nvPicPr>
        <p:blipFill rotWithShape="1">
          <a:blip r:embed="rId3"/>
          <a:srcRect t="15026" b="8512"/>
          <a:stretch/>
        </p:blipFill>
        <p:spPr>
          <a:xfrm>
            <a:off x="0" y="-35804"/>
            <a:ext cx="9144000" cy="4666938"/>
          </a:xfrm>
          <a:prstGeom prst="rect">
            <a:avLst/>
          </a:prstGeom>
        </p:spPr>
      </p:pic>
      <p:sp>
        <p:nvSpPr>
          <p:cNvPr id="2" name="Title 1"/>
          <p:cNvSpPr>
            <a:spLocks noGrp="1"/>
          </p:cNvSpPr>
          <p:nvPr>
            <p:ph type="ctrTitle"/>
          </p:nvPr>
        </p:nvSpPr>
        <p:spPr>
          <a:xfrm>
            <a:off x="1793630" y="867304"/>
            <a:ext cx="5556739" cy="1544288"/>
          </a:xfrm>
        </p:spPr>
        <p:txBody>
          <a:bodyPr vert="horz" lIns="68580" tIns="34290" rIns="68580" bIns="34290" rtlCol="0" anchor="ctr">
            <a:normAutofit/>
          </a:bodyPr>
          <a:lstStyle/>
          <a:p>
            <a:pPr algn="l"/>
            <a:r>
              <a:rPr lang="en-US" sz="3300" b="1" dirty="0">
                <a:solidFill>
                  <a:schemeClr val="bg1"/>
                </a:solidFill>
                <a:latin typeface="Chalkboard" panose="03050602040202020205" pitchFamily="66" charset="77"/>
              </a:rPr>
              <a:t>Resilience can be learned!</a:t>
            </a:r>
          </a:p>
        </p:txBody>
      </p:sp>
      <p:sp>
        <p:nvSpPr>
          <p:cNvPr id="3" name="Subtitle 2"/>
          <p:cNvSpPr>
            <a:spLocks noGrp="1"/>
          </p:cNvSpPr>
          <p:nvPr>
            <p:ph type="subTitle" idx="1"/>
          </p:nvPr>
        </p:nvSpPr>
        <p:spPr>
          <a:xfrm>
            <a:off x="1881553" y="4798335"/>
            <a:ext cx="5380892" cy="1343809"/>
          </a:xfrm>
        </p:spPr>
        <p:txBody>
          <a:bodyPr vert="horz" lIns="68580" tIns="34290" rIns="68580" bIns="34290" rtlCol="0" anchor="ctr">
            <a:normAutofit fontScale="77500" lnSpcReduction="20000"/>
          </a:bodyPr>
          <a:lstStyle/>
          <a:p>
            <a:pPr marL="342900" indent="-171450" algn="l">
              <a:buFont typeface="Arial" panose="020B0604020202020204" pitchFamily="34" charset="0"/>
              <a:buChar char="•"/>
            </a:pPr>
            <a:r>
              <a:rPr lang="en-US" sz="2400" b="1" dirty="0">
                <a:solidFill>
                  <a:srgbClr val="000000"/>
                </a:solidFill>
              </a:rPr>
              <a:t>Consistency is the key</a:t>
            </a:r>
          </a:p>
          <a:p>
            <a:pPr marL="342900" indent="-171450" algn="l">
              <a:buFont typeface="Arial" panose="020B0604020202020204" pitchFamily="34" charset="0"/>
              <a:buChar char="•"/>
            </a:pPr>
            <a:r>
              <a:rPr lang="en-US" sz="2400" b="1" dirty="0">
                <a:solidFill>
                  <a:srgbClr val="000000"/>
                </a:solidFill>
              </a:rPr>
              <a:t>The more you practice the better you get</a:t>
            </a:r>
          </a:p>
          <a:p>
            <a:pPr marL="342900" indent="-171450" algn="l">
              <a:buFont typeface="Arial" panose="020B0604020202020204" pitchFamily="34" charset="0"/>
              <a:buChar char="•"/>
            </a:pPr>
            <a:r>
              <a:rPr lang="en-US" sz="2400" b="1" dirty="0">
                <a:solidFill>
                  <a:srgbClr val="000000"/>
                </a:solidFill>
              </a:rPr>
              <a:t>Strive for progress, not perfection</a:t>
            </a:r>
          </a:p>
          <a:p>
            <a:pPr marL="171450" indent="-171450" algn="l">
              <a:buFont typeface="Arial" panose="020B0604020202020204" pitchFamily="34" charset="0"/>
              <a:buChar char="•"/>
            </a:pPr>
            <a:endParaRPr lang="en-US" sz="1200" b="1" dirty="0">
              <a:solidFill>
                <a:srgbClr val="000000"/>
              </a:solidFill>
            </a:endParaRPr>
          </a:p>
        </p:txBody>
      </p:sp>
      <p:pic>
        <p:nvPicPr>
          <p:cNvPr id="7" name="Picture 6">
            <a:extLst>
              <a:ext uri="{FF2B5EF4-FFF2-40B4-BE49-F238E27FC236}">
                <a16:creationId xmlns:a16="http://schemas.microsoft.com/office/drawing/2014/main" id="{E03AB20C-254B-FE48-AC18-98163DE9BDD1}"/>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18481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7702" y="953324"/>
            <a:ext cx="7202456" cy="1049235"/>
          </a:xfrm>
        </p:spPr>
        <p:txBody>
          <a:bodyPr>
            <a:normAutofit/>
          </a:bodyPr>
          <a:lstStyle/>
          <a:p>
            <a:r>
              <a:rPr lang="en-US" b="1"/>
              <a:t>Why Is Resilience So Important?</a:t>
            </a:r>
          </a:p>
        </p:txBody>
      </p:sp>
      <p:cxnSp>
        <p:nvCxnSpPr>
          <p:cNvPr id="14" name="Straight Connector 13">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8155" y="1996645"/>
            <a:ext cx="720245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Rectangle 15">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 name="Picture 6">
            <a:extLst>
              <a:ext uri="{FF2B5EF4-FFF2-40B4-BE49-F238E27FC236}">
                <a16:creationId xmlns:a16="http://schemas.microsoft.com/office/drawing/2014/main" id="{2A7F56EF-7EEF-4842-BA9A-F499013EB621}"/>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6" name="Content Placeholder 2">
            <a:extLst>
              <a:ext uri="{FF2B5EF4-FFF2-40B4-BE49-F238E27FC236}">
                <a16:creationId xmlns:a16="http://schemas.microsoft.com/office/drawing/2014/main" id="{ACA2B6A5-7B9E-49A5-B199-35C88917E78E}"/>
              </a:ext>
            </a:extLst>
          </p:cNvPr>
          <p:cNvGraphicFramePr>
            <a:graphicFrameLocks noGrp="1"/>
          </p:cNvGraphicFramePr>
          <p:nvPr>
            <p:ph idx="1"/>
            <p:extLst>
              <p:ext uri="{D42A27DB-BD31-4B8C-83A1-F6EECF244321}">
                <p14:modId xmlns:p14="http://schemas.microsoft.com/office/powerpoint/2010/main" val="1101986408"/>
              </p:ext>
            </p:extLst>
          </p:nvPr>
        </p:nvGraphicFramePr>
        <p:xfrm>
          <a:off x="847702" y="2502076"/>
          <a:ext cx="7203281" cy="3695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407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14BF94-4DFC-4A65-99BF-76277891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255C7B1-10DA-4D61-B560-5E1F081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0771" y="948706"/>
            <a:ext cx="3380780" cy="1049235"/>
          </a:xfrm>
        </p:spPr>
        <p:txBody>
          <a:bodyPr>
            <a:normAutofit fontScale="90000"/>
          </a:bodyPr>
          <a:lstStyle/>
          <a:p>
            <a:r>
              <a:rPr lang="en-US" b="1" dirty="0"/>
              <a:t>Resilience can add years to your life….</a:t>
            </a:r>
          </a:p>
        </p:txBody>
      </p:sp>
      <p:pic>
        <p:nvPicPr>
          <p:cNvPr id="18" name="Picture 17">
            <a:extLst>
              <a:ext uri="{FF2B5EF4-FFF2-40B4-BE49-F238E27FC236}">
                <a16:creationId xmlns:a16="http://schemas.microsoft.com/office/drawing/2014/main" id="{88C29B8B-A62C-43CE-92FF-12EAA1D01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844095" y="643464"/>
            <a:ext cx="3394710" cy="155448"/>
          </a:xfrm>
          <a:prstGeom prst="rect">
            <a:avLst/>
          </a:prstGeom>
          <a:noFill/>
          <a:ln>
            <a:noFill/>
          </a:ln>
        </p:spPr>
      </p:pic>
      <p:sp>
        <p:nvSpPr>
          <p:cNvPr id="3" name="Content Placeholder 2"/>
          <p:cNvSpPr>
            <a:spLocks noGrp="1"/>
          </p:cNvSpPr>
          <p:nvPr>
            <p:ph idx="1"/>
          </p:nvPr>
        </p:nvSpPr>
        <p:spPr>
          <a:xfrm>
            <a:off x="840772" y="2167151"/>
            <a:ext cx="3377300" cy="3299194"/>
          </a:xfrm>
        </p:spPr>
        <p:txBody>
          <a:bodyPr>
            <a:normAutofit/>
          </a:bodyPr>
          <a:lstStyle/>
          <a:p>
            <a:pPr marL="0" indent="0">
              <a:buNone/>
            </a:pPr>
            <a:r>
              <a:rPr lang="en-US" dirty="0"/>
              <a:t>I’m going to make you all live 7.6 minutes longer by what we do today.</a:t>
            </a:r>
          </a:p>
          <a:p>
            <a:pPr marL="342900" lvl="1" indent="0">
              <a:buNone/>
            </a:pPr>
            <a:endParaRPr lang="en-US" dirty="0"/>
          </a:p>
        </p:txBody>
      </p:sp>
      <p:pic>
        <p:nvPicPr>
          <p:cNvPr id="8" name="Graphic 7" descr="Drum Set">
            <a:extLst>
              <a:ext uri="{FF2B5EF4-FFF2-40B4-BE49-F238E27FC236}">
                <a16:creationId xmlns:a16="http://schemas.microsoft.com/office/drawing/2014/main" id="{5B97AB66-B00D-4D18-84D7-C71B706E4D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0808" y="1275798"/>
            <a:ext cx="3720331" cy="3720331"/>
          </a:xfrm>
          <a:prstGeom prst="rect">
            <a:avLst/>
          </a:prstGeom>
        </p:spPr>
      </p:pic>
      <p:pic>
        <p:nvPicPr>
          <p:cNvPr id="20" name="Picture 19">
            <a:extLst>
              <a:ext uri="{FF2B5EF4-FFF2-40B4-BE49-F238E27FC236}">
                <a16:creationId xmlns:a16="http://schemas.microsoft.com/office/drawing/2014/main" id="{F873EA42-E9E9-4806-A9F6-1718BE38B7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cxnSp>
        <p:nvCxnSpPr>
          <p:cNvPr id="22" name="Straight Connector 21">
            <a:extLst>
              <a:ext uri="{FF2B5EF4-FFF2-40B4-BE49-F238E27FC236}">
                <a16:creationId xmlns:a16="http://schemas.microsoft.com/office/drawing/2014/main" id="{A99D5523-0BC8-4D5A-871C-69C0725E7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493D48D-71E3-1D49-8BCD-9E987A4D724A}"/>
              </a:ext>
            </a:extLst>
          </p:cNvPr>
          <p:cNvPicPr>
            <a:picLocks noChangeAspect="1"/>
          </p:cNvPicPr>
          <p:nvPr/>
        </p:nvPicPr>
        <p:blipFill>
          <a:blip r:embed="rId7"/>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04598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1767</Words>
  <Application>Microsoft Office PowerPoint</Application>
  <PresentationFormat>On-screen Show (4:3)</PresentationFormat>
  <Paragraphs>112</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Chalkboard</vt:lpstr>
      <vt:lpstr>Gallery</vt:lpstr>
      <vt:lpstr>PowerPoint Presentation</vt:lpstr>
      <vt:lpstr>PowerPoint Presentation</vt:lpstr>
      <vt:lpstr>Bounce Back Project Tools</vt:lpstr>
      <vt:lpstr>Resilience</vt:lpstr>
      <vt:lpstr>Resilience</vt:lpstr>
      <vt:lpstr>Five Pillars of Resilience</vt:lpstr>
      <vt:lpstr>Resilience can be learned!</vt:lpstr>
      <vt:lpstr>Why Is Resilience So Important?</vt:lpstr>
      <vt:lpstr>Resilience can add years to your life….</vt:lpstr>
      <vt:lpstr>Physical Resilience</vt:lpstr>
      <vt:lpstr>Mental Resilience</vt:lpstr>
      <vt:lpstr>Emotional Resilience</vt:lpstr>
      <vt:lpstr>Social Resilience</vt:lpstr>
      <vt:lpstr>Resilience helps you live longer! </vt:lpstr>
      <vt:lpstr>PowerPoint Presentation</vt:lpstr>
      <vt:lpstr>Ways To Build Your Resilience</vt:lpstr>
      <vt:lpstr>Become More Resilient!</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3</cp:revision>
  <dcterms:created xsi:type="dcterms:W3CDTF">2019-08-28T18:03:15Z</dcterms:created>
  <dcterms:modified xsi:type="dcterms:W3CDTF">2021-08-03T16:15:55Z</dcterms:modified>
</cp:coreProperties>
</file>